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188" r:id="rId2"/>
    <p:sldId id="697" r:id="rId3"/>
    <p:sldId id="498" r:id="rId4"/>
    <p:sldId id="1164" r:id="rId5"/>
    <p:sldId id="1179" r:id="rId6"/>
    <p:sldId id="1220" r:id="rId7"/>
    <p:sldId id="1219" r:id="rId8"/>
    <p:sldId id="1068" r:id="rId9"/>
    <p:sldId id="1069" r:id="rId10"/>
    <p:sldId id="1053" r:id="rId11"/>
    <p:sldId id="1217" r:id="rId12"/>
    <p:sldId id="280" r:id="rId13"/>
    <p:sldId id="1218" r:id="rId14"/>
    <p:sldId id="1223" r:id="rId15"/>
    <p:sldId id="1196" r:id="rId16"/>
    <p:sldId id="1201" r:id="rId17"/>
    <p:sldId id="1173" r:id="rId18"/>
    <p:sldId id="1175" r:id="rId19"/>
    <p:sldId id="1222" r:id="rId20"/>
    <p:sldId id="1202" r:id="rId21"/>
    <p:sldId id="1059" r:id="rId22"/>
    <p:sldId id="266" r:id="rId23"/>
    <p:sldId id="299" r:id="rId24"/>
    <p:sldId id="1203" r:id="rId25"/>
    <p:sldId id="1195" r:id="rId26"/>
    <p:sldId id="1185" r:id="rId27"/>
    <p:sldId id="1186" r:id="rId28"/>
    <p:sldId id="1161" r:id="rId29"/>
    <p:sldId id="326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C0000"/>
    <a:srgbClr val="FF9900"/>
    <a:srgbClr val="FF9966"/>
    <a:srgbClr val="990033"/>
    <a:srgbClr val="CCFFFF"/>
    <a:srgbClr val="3366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86323" autoAdjust="0"/>
  </p:normalViewPr>
  <p:slideViewPr>
    <p:cSldViewPr snapToGrid="0">
      <p:cViewPr varScale="1">
        <p:scale>
          <a:sx n="93" d="100"/>
          <a:sy n="93" d="100"/>
        </p:scale>
        <p:origin x="1262" y="3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22" y="-54"/>
      </p:cViewPr>
      <p:guideLst>
        <p:guide orient="horz" pos="2929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t" anchorCtr="0" compatLnSpc="1">
            <a:prstTxWarp prst="textNoShape">
              <a:avLst/>
            </a:prstTxWarp>
          </a:bodyPr>
          <a:lstStyle>
            <a:lvl1pPr defTabSz="936477" eaLnBrk="0" hangingPunct="0">
              <a:defRPr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t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b" anchorCtr="0" compatLnSpc="1">
            <a:prstTxWarp prst="textNoShape">
              <a:avLst/>
            </a:prstTxWarp>
          </a:bodyPr>
          <a:lstStyle>
            <a:lvl1pPr defTabSz="936477" eaLnBrk="0" hangingPunct="0">
              <a:defRPr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b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D70C54E-A487-4FCA-869C-B5805782F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t" anchorCtr="0" compatLnSpc="1">
            <a:prstTxWarp prst="textNoShape">
              <a:avLst/>
            </a:prstTxWarp>
          </a:bodyPr>
          <a:lstStyle>
            <a:lvl1pPr defTabSz="936477" eaLnBrk="0" hangingPunct="0"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t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4561"/>
            <a:ext cx="5139134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b" anchorCtr="0" compatLnSpc="1">
            <a:prstTxWarp prst="textNoShape">
              <a:avLst/>
            </a:prstTxWarp>
          </a:bodyPr>
          <a:lstStyle>
            <a:lvl1pPr defTabSz="936477" eaLnBrk="0" hangingPunct="0"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7" tIns="46880" rIns="93757" bIns="46880" numCol="1" anchor="b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300">
                <a:solidFill>
                  <a:schemeClr val="tx1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E496F0-F6FF-49EB-B31C-D11F3463D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identical to Ed  1.0 safety life-cycle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6D4DA-7DFF-4FF2-B8B8-4DC8EB9D1E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2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1944" indent="-246361"/>
            <a:r>
              <a:rPr lang="en-US" altLang="en-US" sz="2300" dirty="0">
                <a:latin typeface="Calibri" panose="020F0502020204030204" pitchFamily="34" charset="0"/>
              </a:rPr>
              <a:t>Should I just consider FGS as another Independent Protection Layer (IPL) in LOPA?</a:t>
            </a:r>
          </a:p>
          <a:p>
            <a:pPr marL="351944" indent="-246361"/>
            <a:r>
              <a:rPr lang="en-US" altLang="en-US" sz="2300" dirty="0">
                <a:latin typeface="Calibri" panose="020F0502020204030204" pitchFamily="34" charset="0"/>
              </a:rPr>
              <a:t>Be careful when Risk Analysis for compliance with ISA / IEC 61511 Standard for SIS</a:t>
            </a:r>
          </a:p>
          <a:p>
            <a:pPr marL="598305" lvl="1" indent="-220348"/>
            <a:r>
              <a:rPr lang="en-US" altLang="en-US" sz="1900" dirty="0">
                <a:latin typeface="Calibri" panose="020F0502020204030204" pitchFamily="34" charset="0"/>
              </a:rPr>
              <a:t>FGS “Mitigates” Hazard Severity</a:t>
            </a:r>
          </a:p>
          <a:p>
            <a:pPr marL="598305" lvl="1" indent="-220348"/>
            <a:r>
              <a:rPr lang="en-US" altLang="en-US" sz="1900" dirty="0">
                <a:latin typeface="Calibri" panose="020F0502020204030204" pitchFamily="34" charset="0"/>
              </a:rPr>
              <a:t>FGS Does not “Prevent” a Hazard</a:t>
            </a:r>
          </a:p>
          <a:p>
            <a:pPr marL="598305" lvl="1" indent="-220348"/>
            <a:r>
              <a:rPr lang="en-US" altLang="en-US" sz="1900" dirty="0">
                <a:latin typeface="Calibri" panose="020F0502020204030204" pitchFamily="34" charset="0"/>
              </a:rPr>
              <a:t>Detector Placement and Coverage can’t be ignored </a:t>
            </a:r>
          </a:p>
          <a:p>
            <a:pPr marL="598305" lvl="1" indent="-220348"/>
            <a:r>
              <a:rPr lang="en-US" altLang="en-US" sz="1900" dirty="0">
                <a:latin typeface="Calibri" panose="020F0502020204030204" pitchFamily="34" charset="0"/>
              </a:rPr>
              <a:t>UK/HSE data indicate more than 30% of major gas releases are not detected by automated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Risk Matrix way to represent societal risk.  Similar to F-N representation.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consequence severity increases to multiple persons, our aversion to risk becomes higher, and we would require more risk reduction to make that a tolerable situation.</a:t>
            </a:r>
          </a:p>
        </p:txBody>
      </p:sp>
    </p:spTree>
    <p:extLst>
      <p:ext uri="{BB962C8B-B14F-4D97-AF65-F5344CB8AC3E}">
        <p14:creationId xmlns:p14="http://schemas.microsoft.com/office/powerpoint/2010/main" val="235367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Make note of this slide.  You will come back to it for reference later.</a:t>
            </a:r>
          </a:p>
        </p:txBody>
      </p:sp>
    </p:spTree>
    <p:extLst>
      <p:ext uri="{BB962C8B-B14F-4D97-AF65-F5344CB8AC3E}">
        <p14:creationId xmlns:p14="http://schemas.microsoft.com/office/powerpoint/2010/main" val="274184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Risk Matrix way to represent societal risk.  Similar to F-N representation.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consequence severity increases to multiple persons, our aversion to risk becomes higher, and we would require more risk reduction to make that a tolerable situation.</a:t>
            </a:r>
          </a:p>
        </p:txBody>
      </p:sp>
    </p:spTree>
    <p:extLst>
      <p:ext uri="{BB962C8B-B14F-4D97-AF65-F5344CB8AC3E}">
        <p14:creationId xmlns:p14="http://schemas.microsoft.com/office/powerpoint/2010/main" val="80463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Geographic look like this, outputs are in terms of % of geographic area that is “covered”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Profile for each detector showing its coverage footprint.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Overlay Profiles results in contours of how many detectors are able to sense in a given geographic area.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Don’t explain explain yellow and green here.  More later.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9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/>
              <a:t>Hazard &amp; Risk Assessment This is where we analyze the potential for fire hazards and gas hazards to result in severe consequences, have the potential to escalate if not detected / mitigated.  </a:t>
            </a:r>
          </a:p>
          <a:p>
            <a:pPr defTabSz="881390">
              <a:defRPr/>
            </a:pPr>
            <a:r>
              <a:rPr lang="en-US" dirty="0"/>
              <a:t>The hazard &amp; risk assessment should consider process-specific factors: </a:t>
            </a:r>
          </a:p>
          <a:p>
            <a:r>
              <a:rPr lang="en-US" dirty="0"/>
              <a:t> material flammability/toxicity</a:t>
            </a:r>
          </a:p>
          <a:p>
            <a:r>
              <a:rPr lang="en-US" dirty="0"/>
              <a:t> process temperature</a:t>
            </a:r>
          </a:p>
          <a:p>
            <a:r>
              <a:rPr lang="en-US" dirty="0"/>
              <a:t> process pressure</a:t>
            </a:r>
          </a:p>
          <a:p>
            <a:r>
              <a:rPr lang="en-US" dirty="0"/>
              <a:t> hazard frequency</a:t>
            </a:r>
          </a:p>
          <a:p>
            <a:r>
              <a:rPr lang="en-US" dirty="0"/>
              <a:t> source leak size</a:t>
            </a:r>
          </a:p>
          <a:p>
            <a:r>
              <a:rPr lang="en-US" dirty="0"/>
              <a:t> ignition sources</a:t>
            </a:r>
          </a:p>
          <a:p>
            <a:r>
              <a:rPr lang="en-US" dirty="0"/>
              <a:t> potential for gas accumulation</a:t>
            </a:r>
          </a:p>
          <a:p>
            <a:r>
              <a:rPr lang="en-US" dirty="0"/>
              <a:t> environmental conditions, such as confinement / congestion</a:t>
            </a:r>
          </a:p>
          <a:p>
            <a:r>
              <a:rPr lang="en-US" dirty="0"/>
              <a:t>This assessment could be qualitative, semi-quantitative (scoring), or detailed analysis/models.  </a:t>
            </a:r>
          </a:p>
          <a:p>
            <a:r>
              <a:rPr lang="en-US" dirty="0"/>
              <a:t>This assessment could be broad &amp; generalized such that is defined in corporate standards, or it may be very site- and process-specific. </a:t>
            </a:r>
          </a:p>
          <a:p>
            <a:endParaRPr lang="en-US" dirty="0"/>
          </a:p>
          <a:p>
            <a:r>
              <a:rPr lang="en-US" dirty="0"/>
              <a:t>Based on the hazard &amp; risk assessment as well as Standards &amp; Philosophy, performance targets can be specified. More in Section ##.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496F0-F6FF-49EB-B31C-D11F3463DA7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C26AD-1EDE-444D-8F37-6FA00A6B2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76E8-2D07-4D5B-9DB9-D8D50471E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6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B1C7-BFC2-4C51-B0C6-4E89C1D32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EDF1-9A33-487A-926F-7323DF629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43D0-278D-424A-A700-4F7A4F857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3589-5815-4CF7-9FFF-518925750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1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22AEA-C103-472D-8BCD-818F7767C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2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2151-D7E2-424E-B4A0-9EBAB065F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0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14304-E8DD-4C13-85AE-BCF780494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5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3E6C-7CCA-4500-B28E-801A6602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30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F9F8-2D42-40B2-B536-BE49A75FA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99DC-0979-4569-B598-ED1E690A9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CB81-C6F7-47F8-A7ED-9DACEF497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9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DE84-73C0-4A3F-A7D2-F6F799159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681663" y="4343400"/>
            <a:ext cx="3462337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sz="6000" dirty="0">
                <a:latin typeface="BankGothic Md BT" pitchFamily="34" charset="0"/>
              </a:rPr>
              <a:t>Kenexis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5825" y="6748463"/>
            <a:ext cx="184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1470025"/>
          </a:xfrm>
        </p:spPr>
        <p:txBody>
          <a:bodyPr>
            <a:normAutofit/>
          </a:bodyPr>
          <a:lstStyle>
            <a:lvl1pPr algn="r">
              <a:defRPr sz="3600" cap="small" baseline="0">
                <a:solidFill>
                  <a:schemeClr val="bg1"/>
                </a:solidFill>
                <a:latin typeface="BankGothic Md B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991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96259" y="369678"/>
            <a:ext cx="8392161" cy="663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6466" y="1033464"/>
            <a:ext cx="8391525" cy="510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76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258" y="990600"/>
            <a:ext cx="4079283" cy="49972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1563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30088-BEF0-4F06-9A93-22C7F25D0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19D1-93D3-4AA7-AF95-1516AB0AC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8F80-2FD9-4F29-9F46-F21A84304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9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3951-E777-494B-8B2C-3A1C44997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AB08-EED5-4173-B1D1-F15EAD056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A254-4335-4BCC-B3D6-500F3732A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4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590D-DCAD-4153-98AA-E2967BE19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0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5838" y="6553200"/>
            <a:ext cx="307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336699"/>
                </a:solidFill>
                <a:latin typeface="Arial" charset="0"/>
                <a:ea typeface="ＭＳ Ｐゴシック" charset="-128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53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E3D8C09-0660-4A39-AD7D-7897D1BC9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6400800"/>
            <a:ext cx="150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Kenexis</a:t>
            </a:r>
          </a:p>
        </p:txBody>
      </p:sp>
      <p:sp>
        <p:nvSpPr>
          <p:cNvPr id="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anose="020B0600070205080204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28115"/>
            <a:ext cx="9144000" cy="59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550" y="3429000"/>
            <a:ext cx="8724900" cy="310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  <a:t>Performance-based FGS Engineering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  <a:t>ISA TR 84.00.07-2018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  <a:t>Webinar</a:t>
            </a:r>
          </a:p>
          <a:p>
            <a:pPr algn="ctr">
              <a:spcBef>
                <a:spcPct val="20000"/>
              </a:spcBef>
              <a:defRPr/>
            </a:pPr>
            <a:b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</a:b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  <a:ea typeface="ＭＳ Ｐゴシック" charset="-128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05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  <a:t>Version 2018 – r5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5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  <a:t>Copyright © Kenexis Consulting Corporation, All Rights Reserved</a:t>
            </a:r>
          </a:p>
        </p:txBody>
      </p:sp>
      <p:pic>
        <p:nvPicPr>
          <p:cNvPr id="5125" name="Picture 1" descr="Kenexis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5692775"/>
            <a:ext cx="19542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3" y="457200"/>
            <a:ext cx="4314482" cy="8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EB52D-F6C8-4847-8CED-5ABA271799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78" y="206375"/>
            <a:ext cx="7622752" cy="28202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024CB0CF-2F5C-4DEA-8544-6F6FB455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05" y="820616"/>
            <a:ext cx="6294195" cy="53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051">
            <a:extLst>
              <a:ext uri="{FF2B5EF4-FFF2-40B4-BE49-F238E27FC236}">
                <a16:creationId xmlns:a16="http://schemas.microsoft.com/office/drawing/2014/main" id="{8F0F74A9-4CEB-4D19-A7A0-6B2A9A977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41991"/>
            <a:ext cx="4803775" cy="35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Consistent with the </a:t>
            </a:r>
            <a:br>
              <a:rPr lang="en-US" altLang="en-US" sz="1800" dirty="0"/>
            </a:br>
            <a:r>
              <a:rPr lang="en-US" altLang="en-US" sz="1800" dirty="0"/>
              <a:t>underlying principles of </a:t>
            </a:r>
            <a:br>
              <a:rPr lang="en-US" altLang="en-US" sz="1800" dirty="0"/>
            </a:br>
            <a:r>
              <a:rPr lang="en-US" altLang="en-US" sz="1800" dirty="0"/>
              <a:t>ISA / IEC 61511</a:t>
            </a:r>
          </a:p>
          <a:p>
            <a:endParaRPr lang="en-US" altLang="en-US" sz="1800" dirty="0"/>
          </a:p>
          <a:p>
            <a:r>
              <a:rPr lang="en-US" altLang="en-US" sz="1800" dirty="0"/>
              <a:t>Developed for </a:t>
            </a:r>
            <a:br>
              <a:rPr lang="en-US" altLang="en-US" sz="1800" dirty="0"/>
            </a:br>
            <a:r>
              <a:rPr lang="en-US" altLang="en-US" sz="1800" dirty="0"/>
              <a:t>Process Plant Applications</a:t>
            </a:r>
          </a:p>
          <a:p>
            <a:endParaRPr lang="en-US" altLang="en-US" sz="1800" dirty="0"/>
          </a:p>
          <a:p>
            <a:r>
              <a:rPr lang="en-US" altLang="en-US" sz="1800" dirty="0"/>
              <a:t>Performance-based Engineering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1C59E-0BA8-4AD8-8EBB-B8FBA8406A12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Fire and Gas Design Process</a:t>
            </a: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13F6C1EF-11F3-4691-8876-ED1E1E0107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7173" name="Slide Number Placeholder 6">
            <a:extLst>
              <a:ext uri="{FF2B5EF4-FFF2-40B4-BE49-F238E27FC236}">
                <a16:creationId xmlns:a16="http://schemas.microsoft.com/office/drawing/2014/main" id="{1E01B7BE-1B02-4DBC-BDB3-8D8FE238A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68562F-DB79-4FB0-ADF9-E1F888C719C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1C59E-0BA8-4AD8-8EBB-B8FBA8406A12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Fire &amp; Gas System </a:t>
            </a:r>
            <a:b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Engineering Lifecycle and Design Process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F416962-AADD-4C78-B3A9-53669D88E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7173" name="Slide Number Placeholder 6">
            <a:extLst>
              <a:ext uri="{FF2B5EF4-FFF2-40B4-BE49-F238E27FC236}">
                <a16:creationId xmlns:a16="http://schemas.microsoft.com/office/drawing/2014/main" id="{02554691-448D-445D-B5E8-822A1E4FE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EE637-C0A0-443A-9AEA-59A81FB8CE2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88518-D2E5-4102-9119-8807E45C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92" y="1494690"/>
            <a:ext cx="6198216" cy="46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1442-C68D-41D9-BF6D-98151FF9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Detection Philosophies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11417-5AAA-4769-8874-156C387D4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Kenexis Consulting Corporation - 2013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7FEF-6DC6-459D-82FD-170BC182B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12696-668C-4DAC-A505-3165DE69BA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7AFD7A-4174-43D0-88BA-B068ED61F1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00" y="1070488"/>
          <a:ext cx="8229599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2690446">
                  <a:extLst>
                    <a:ext uri="{9D8B030D-6E8A-4147-A177-3AD203B41FA5}">
                      <a16:colId xmlns:a16="http://schemas.microsoft.com/office/drawing/2014/main" val="2083172655"/>
                    </a:ext>
                  </a:extLst>
                </a:gridCol>
                <a:gridCol w="3710354">
                  <a:extLst>
                    <a:ext uri="{9D8B030D-6E8A-4147-A177-3AD203B41FA5}">
                      <a16:colId xmlns:a16="http://schemas.microsoft.com/office/drawing/2014/main" val="35529413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3580538508"/>
                    </a:ext>
                  </a:extLst>
                </a:gridCol>
              </a:tblGrid>
              <a:tr h="242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 Detection Philosophy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Elements of Philosophy Decision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 Application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510151"/>
                  </a:ext>
                </a:extLst>
              </a:tr>
              <a:tr h="209117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Goal is to detect fire as early as practical to reduce the possibility of escalation, minimize impact to the asset, and allow personnel to take appropriate protective actions.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Within a monitored process area: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Detection: Incipient fire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Successful FGS mitigation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prompt evacuation or shelter-in-place response to alarm notification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isolate fuel source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depressurize the process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initiate fixed fire suppression of affected equipment and surrounding equipment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Occupied offshore facilities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High-value assets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Onshore process plants with significant occupancy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410395"/>
                  </a:ext>
                </a:extLst>
              </a:tr>
              <a:tr h="1367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beyond monitored process area: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Detection: Smoke at building air intakes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Successful FGS mitigation: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prompt evacuation or shelter-in-place response to alarm notification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shutdown ventilation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Occupied offshore facilities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91593"/>
                  </a:ext>
                </a:extLst>
              </a:tr>
              <a:tr h="110061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Goal is to detect fire that has the potential to produce major damage beyond the area of origin to mitigate against total asset loss.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Within a monitored process area:</a:t>
                      </a:r>
                      <a:br>
                        <a:rPr lang="en-US" sz="14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Detection: Fully developed fire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Successful FGS mitigation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isolate fuel source and allow to extinguish by depletion of fuel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Normally unmanned installations, onshore or offshore, with limited firefighting capability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62719"/>
                  </a:ext>
                </a:extLst>
              </a:tr>
              <a:tr h="45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beyond monitored process area: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Detection: (none)</a:t>
                      </a:r>
                    </a:p>
                  </a:txBody>
                  <a:tcPr marL="66006" marR="66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83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93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1C59E-0BA8-4AD8-8EBB-B8FBA8406A12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Fire &amp; Gas System </a:t>
            </a:r>
            <a:b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Engineering Lifecycle and Design Process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F416962-AADD-4C78-B3A9-53669D88E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7173" name="Slide Number Placeholder 6">
            <a:extLst>
              <a:ext uri="{FF2B5EF4-FFF2-40B4-BE49-F238E27FC236}">
                <a16:creationId xmlns:a16="http://schemas.microsoft.com/office/drawing/2014/main" id="{02554691-448D-445D-B5E8-822A1E4FE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EE637-C0A0-443A-9AEA-59A81FB8CE2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BBEE6-E5DB-42B4-9C38-2E510FC2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5" y="1445030"/>
            <a:ext cx="6628769" cy="46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696075" y="55610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400675" y="55610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105275" y="55610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886075" y="55610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66875" y="55610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19075" y="556101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Remote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6696075" y="50466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400675" y="504666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4105275" y="504666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886075" y="50466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1666875" y="50466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219075" y="504666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Low</a:t>
            </a:r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6696075" y="453231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5400675" y="453231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4105275" y="45323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9" name="Rectangle 18"/>
          <p:cNvSpPr>
            <a:spLocks noChangeArrowheads="1"/>
          </p:cNvSpPr>
          <p:nvPr/>
        </p:nvSpPr>
        <p:spPr bwMode="auto">
          <a:xfrm>
            <a:off x="2886075" y="45323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0" name="Rectangle 19"/>
          <p:cNvSpPr>
            <a:spLocks noChangeArrowheads="1"/>
          </p:cNvSpPr>
          <p:nvPr/>
        </p:nvSpPr>
        <p:spPr bwMode="auto">
          <a:xfrm>
            <a:off x="1666875" y="45323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219075" y="453231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Md. Low</a:t>
            </a: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6696075" y="401796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5400675" y="40179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4105275" y="40179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2886075" y="40179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1666875" y="40179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7" name="Rectangle 26"/>
          <p:cNvSpPr>
            <a:spLocks noChangeArrowheads="1"/>
          </p:cNvSpPr>
          <p:nvPr/>
        </p:nvSpPr>
        <p:spPr bwMode="auto">
          <a:xfrm>
            <a:off x="219075" y="401796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Med.</a:t>
            </a:r>
          </a:p>
        </p:txBody>
      </p:sp>
      <p:sp>
        <p:nvSpPr>
          <p:cNvPr id="8218" name="Rectangle 27"/>
          <p:cNvSpPr>
            <a:spLocks noChangeArrowheads="1"/>
          </p:cNvSpPr>
          <p:nvPr/>
        </p:nvSpPr>
        <p:spPr bwMode="auto">
          <a:xfrm>
            <a:off x="6696075" y="350361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19" name="Rectangle 28"/>
          <p:cNvSpPr>
            <a:spLocks noChangeArrowheads="1"/>
          </p:cNvSpPr>
          <p:nvPr/>
        </p:nvSpPr>
        <p:spPr bwMode="auto">
          <a:xfrm>
            <a:off x="5400675" y="350361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4105275" y="350361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2886075" y="350361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2" name="Rectangle 31"/>
          <p:cNvSpPr>
            <a:spLocks noChangeArrowheads="1"/>
          </p:cNvSpPr>
          <p:nvPr/>
        </p:nvSpPr>
        <p:spPr bwMode="auto">
          <a:xfrm>
            <a:off x="1666875" y="35036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152400" y="3503613"/>
            <a:ext cx="1485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Md. High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6696075" y="2989263"/>
            <a:ext cx="1295400" cy="514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Immediate Action</a:t>
            </a:r>
          </a:p>
        </p:txBody>
      </p:sp>
      <p:sp>
        <p:nvSpPr>
          <p:cNvPr id="8225" name="Rectangle 34"/>
          <p:cNvSpPr>
            <a:spLocks noChangeArrowheads="1"/>
          </p:cNvSpPr>
          <p:nvPr/>
        </p:nvSpPr>
        <p:spPr bwMode="auto">
          <a:xfrm>
            <a:off x="5400675" y="298926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26" name="Rectangle 35"/>
          <p:cNvSpPr>
            <a:spLocks noChangeArrowheads="1"/>
          </p:cNvSpPr>
          <p:nvPr/>
        </p:nvSpPr>
        <p:spPr bwMode="auto">
          <a:xfrm>
            <a:off x="4105275" y="29892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7" name="Rectangle 36"/>
          <p:cNvSpPr>
            <a:spLocks noChangeArrowheads="1"/>
          </p:cNvSpPr>
          <p:nvPr/>
        </p:nvSpPr>
        <p:spPr bwMode="auto">
          <a:xfrm>
            <a:off x="2886075" y="298926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8" name="Rectangle 37"/>
          <p:cNvSpPr>
            <a:spLocks noChangeArrowheads="1"/>
          </p:cNvSpPr>
          <p:nvPr/>
        </p:nvSpPr>
        <p:spPr bwMode="auto">
          <a:xfrm>
            <a:off x="1666875" y="298926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9" name="Rectangle 38"/>
          <p:cNvSpPr>
            <a:spLocks noChangeArrowheads="1"/>
          </p:cNvSpPr>
          <p:nvPr/>
        </p:nvSpPr>
        <p:spPr bwMode="auto">
          <a:xfrm>
            <a:off x="219075" y="298926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High</a:t>
            </a:r>
          </a:p>
        </p:txBody>
      </p:sp>
      <p:sp>
        <p:nvSpPr>
          <p:cNvPr id="8230" name="Rectangle 39"/>
          <p:cNvSpPr>
            <a:spLocks noChangeArrowheads="1"/>
          </p:cNvSpPr>
          <p:nvPr/>
        </p:nvSpPr>
        <p:spPr bwMode="auto">
          <a:xfrm>
            <a:off x="6696075" y="2474913"/>
            <a:ext cx="1295400" cy="514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Immediate Action</a:t>
            </a:r>
          </a:p>
        </p:txBody>
      </p:sp>
      <p:sp>
        <p:nvSpPr>
          <p:cNvPr id="8231" name="Rectangle 40"/>
          <p:cNvSpPr>
            <a:spLocks noChangeArrowheads="1"/>
          </p:cNvSpPr>
          <p:nvPr/>
        </p:nvSpPr>
        <p:spPr bwMode="auto">
          <a:xfrm>
            <a:off x="5400675" y="2474913"/>
            <a:ext cx="1295400" cy="514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Immediate Action</a:t>
            </a:r>
          </a:p>
        </p:txBody>
      </p:sp>
      <p:sp>
        <p:nvSpPr>
          <p:cNvPr id="8232" name="Rectangle 41"/>
          <p:cNvSpPr>
            <a:spLocks noChangeArrowheads="1"/>
          </p:cNvSpPr>
          <p:nvPr/>
        </p:nvSpPr>
        <p:spPr bwMode="auto">
          <a:xfrm>
            <a:off x="4105275" y="247491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33" name="Rectangle 42"/>
          <p:cNvSpPr>
            <a:spLocks noChangeArrowheads="1"/>
          </p:cNvSpPr>
          <p:nvPr/>
        </p:nvSpPr>
        <p:spPr bwMode="auto">
          <a:xfrm>
            <a:off x="2886075" y="247491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34" name="Rectangle 43"/>
          <p:cNvSpPr>
            <a:spLocks noChangeArrowheads="1"/>
          </p:cNvSpPr>
          <p:nvPr/>
        </p:nvSpPr>
        <p:spPr bwMode="auto">
          <a:xfrm>
            <a:off x="1666875" y="247491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35" name="Rectangle 44"/>
          <p:cNvSpPr>
            <a:spLocks noChangeArrowheads="1"/>
          </p:cNvSpPr>
          <p:nvPr/>
        </p:nvSpPr>
        <p:spPr bwMode="auto">
          <a:xfrm>
            <a:off x="219075" y="247491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V. High</a:t>
            </a:r>
          </a:p>
        </p:txBody>
      </p:sp>
      <p:sp>
        <p:nvSpPr>
          <p:cNvPr id="8236" name="Rectangle 45"/>
          <p:cNvSpPr>
            <a:spLocks noChangeArrowheads="1"/>
          </p:cNvSpPr>
          <p:nvPr/>
        </p:nvSpPr>
        <p:spPr bwMode="auto">
          <a:xfrm>
            <a:off x="6696075" y="144780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5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Multiple Fatality</a:t>
            </a:r>
          </a:p>
        </p:txBody>
      </p:sp>
      <p:sp>
        <p:nvSpPr>
          <p:cNvPr id="8237" name="Rectangle 46"/>
          <p:cNvSpPr>
            <a:spLocks noChangeArrowheads="1"/>
          </p:cNvSpPr>
          <p:nvPr/>
        </p:nvSpPr>
        <p:spPr bwMode="auto">
          <a:xfrm>
            <a:off x="5400675" y="144780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4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Single Fatality</a:t>
            </a:r>
          </a:p>
        </p:txBody>
      </p:sp>
      <p:sp>
        <p:nvSpPr>
          <p:cNvPr id="8238" name="Rectangle 47"/>
          <p:cNvSpPr>
            <a:spLocks noChangeArrowheads="1"/>
          </p:cNvSpPr>
          <p:nvPr/>
        </p:nvSpPr>
        <p:spPr bwMode="auto">
          <a:xfrm>
            <a:off x="4105275" y="144780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3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Severe Injury</a:t>
            </a:r>
          </a:p>
        </p:txBody>
      </p:sp>
      <p:sp>
        <p:nvSpPr>
          <p:cNvPr id="8239" name="Rectangle 48"/>
          <p:cNvSpPr>
            <a:spLocks noChangeArrowheads="1"/>
          </p:cNvSpPr>
          <p:nvPr/>
        </p:nvSpPr>
        <p:spPr bwMode="auto">
          <a:xfrm>
            <a:off x="2886075" y="1447800"/>
            <a:ext cx="12192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2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Moderate Injury</a:t>
            </a:r>
          </a:p>
        </p:txBody>
      </p:sp>
      <p:sp>
        <p:nvSpPr>
          <p:cNvPr id="8240" name="Rectangle 49"/>
          <p:cNvSpPr>
            <a:spLocks noChangeArrowheads="1"/>
          </p:cNvSpPr>
          <p:nvPr/>
        </p:nvSpPr>
        <p:spPr bwMode="auto">
          <a:xfrm>
            <a:off x="1666875" y="1447800"/>
            <a:ext cx="12192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1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Minor Injury</a:t>
            </a:r>
          </a:p>
          <a:p>
            <a:pPr eaLnBrk="1" hangingPunct="1">
              <a:buFontTx/>
              <a:buNone/>
            </a:pPr>
            <a:endParaRPr lang="en-US" altLang="en-US" sz="1400">
              <a:solidFill>
                <a:srgbClr val="333333"/>
              </a:solidFill>
            </a:endParaRPr>
          </a:p>
        </p:txBody>
      </p:sp>
      <p:sp>
        <p:nvSpPr>
          <p:cNvPr id="8241" name="Rectangle 50"/>
          <p:cNvSpPr>
            <a:spLocks noChangeArrowheads="1"/>
          </p:cNvSpPr>
          <p:nvPr/>
        </p:nvSpPr>
        <p:spPr bwMode="auto">
          <a:xfrm>
            <a:off x="219075" y="1447800"/>
            <a:ext cx="14478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>
              <a:solidFill>
                <a:srgbClr val="333333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Frequency per year</a:t>
            </a:r>
          </a:p>
        </p:txBody>
      </p:sp>
      <p:sp>
        <p:nvSpPr>
          <p:cNvPr id="8242" name="Line 51"/>
          <p:cNvSpPr>
            <a:spLocks noChangeShapeType="1"/>
          </p:cNvSpPr>
          <p:nvPr/>
        </p:nvSpPr>
        <p:spPr bwMode="auto">
          <a:xfrm>
            <a:off x="219075" y="1447800"/>
            <a:ext cx="777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Line 52"/>
          <p:cNvSpPr>
            <a:spLocks noChangeShapeType="1"/>
          </p:cNvSpPr>
          <p:nvPr/>
        </p:nvSpPr>
        <p:spPr bwMode="auto">
          <a:xfrm>
            <a:off x="219075" y="24749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Line 53"/>
          <p:cNvSpPr>
            <a:spLocks noChangeShapeType="1"/>
          </p:cNvSpPr>
          <p:nvPr/>
        </p:nvSpPr>
        <p:spPr bwMode="auto">
          <a:xfrm>
            <a:off x="219075" y="298926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Line 54"/>
          <p:cNvSpPr>
            <a:spLocks noChangeShapeType="1"/>
          </p:cNvSpPr>
          <p:nvPr/>
        </p:nvSpPr>
        <p:spPr bwMode="auto">
          <a:xfrm>
            <a:off x="219075" y="35036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55"/>
          <p:cNvSpPr>
            <a:spLocks noChangeShapeType="1"/>
          </p:cNvSpPr>
          <p:nvPr/>
        </p:nvSpPr>
        <p:spPr bwMode="auto">
          <a:xfrm>
            <a:off x="219075" y="401796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7" name="Line 56"/>
          <p:cNvSpPr>
            <a:spLocks noChangeShapeType="1"/>
          </p:cNvSpPr>
          <p:nvPr/>
        </p:nvSpPr>
        <p:spPr bwMode="auto">
          <a:xfrm>
            <a:off x="219075" y="45323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>
            <a:off x="219075" y="504666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9" name="Line 58"/>
          <p:cNvSpPr>
            <a:spLocks noChangeShapeType="1"/>
          </p:cNvSpPr>
          <p:nvPr/>
        </p:nvSpPr>
        <p:spPr bwMode="auto">
          <a:xfrm>
            <a:off x="219075" y="55610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0" name="Line 59"/>
          <p:cNvSpPr>
            <a:spLocks noChangeShapeType="1"/>
          </p:cNvSpPr>
          <p:nvPr/>
        </p:nvSpPr>
        <p:spPr bwMode="auto">
          <a:xfrm>
            <a:off x="16668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1" name="Line 60"/>
          <p:cNvSpPr>
            <a:spLocks noChangeShapeType="1"/>
          </p:cNvSpPr>
          <p:nvPr/>
        </p:nvSpPr>
        <p:spPr bwMode="auto">
          <a:xfrm>
            <a:off x="28860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61"/>
          <p:cNvSpPr>
            <a:spLocks noChangeShapeType="1"/>
          </p:cNvSpPr>
          <p:nvPr/>
        </p:nvSpPr>
        <p:spPr bwMode="auto">
          <a:xfrm>
            <a:off x="41052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62"/>
          <p:cNvSpPr>
            <a:spLocks noChangeShapeType="1"/>
          </p:cNvSpPr>
          <p:nvPr/>
        </p:nvSpPr>
        <p:spPr bwMode="auto">
          <a:xfrm>
            <a:off x="54006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63"/>
          <p:cNvSpPr>
            <a:spLocks noChangeShapeType="1"/>
          </p:cNvSpPr>
          <p:nvPr/>
        </p:nvSpPr>
        <p:spPr bwMode="auto">
          <a:xfrm>
            <a:off x="66960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64"/>
          <p:cNvSpPr>
            <a:spLocks noChangeShapeType="1"/>
          </p:cNvSpPr>
          <p:nvPr/>
        </p:nvSpPr>
        <p:spPr bwMode="auto">
          <a:xfrm>
            <a:off x="219075" y="1447800"/>
            <a:ext cx="0" cy="46275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65"/>
          <p:cNvSpPr>
            <a:spLocks noChangeShapeType="1"/>
          </p:cNvSpPr>
          <p:nvPr/>
        </p:nvSpPr>
        <p:spPr bwMode="auto">
          <a:xfrm>
            <a:off x="7991475" y="1447800"/>
            <a:ext cx="0" cy="46275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Line 66"/>
          <p:cNvSpPr>
            <a:spLocks noChangeShapeType="1"/>
          </p:cNvSpPr>
          <p:nvPr/>
        </p:nvSpPr>
        <p:spPr bwMode="auto">
          <a:xfrm>
            <a:off x="219075" y="6075363"/>
            <a:ext cx="777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8" name="Text Box 68"/>
          <p:cNvSpPr txBox="1">
            <a:spLocks noChangeArrowheads="1"/>
          </p:cNvSpPr>
          <p:nvPr/>
        </p:nvSpPr>
        <p:spPr bwMode="auto">
          <a:xfrm>
            <a:off x="1139343" y="2673968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-0</a:t>
            </a:r>
          </a:p>
        </p:txBody>
      </p:sp>
      <p:sp>
        <p:nvSpPr>
          <p:cNvPr id="8259" name="Text Box 70"/>
          <p:cNvSpPr txBox="1">
            <a:spLocks noChangeArrowheads="1"/>
          </p:cNvSpPr>
          <p:nvPr/>
        </p:nvSpPr>
        <p:spPr bwMode="auto">
          <a:xfrm>
            <a:off x="1133481" y="3696805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8260" name="Text Box 72"/>
          <p:cNvSpPr txBox="1">
            <a:spLocks noChangeArrowheads="1"/>
          </p:cNvSpPr>
          <p:nvPr/>
        </p:nvSpPr>
        <p:spPr bwMode="auto">
          <a:xfrm>
            <a:off x="1132382" y="4732467"/>
            <a:ext cx="533400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8261" name="Text Box 74"/>
          <p:cNvSpPr txBox="1">
            <a:spLocks noChangeArrowheads="1"/>
          </p:cNvSpPr>
          <p:nvPr/>
        </p:nvSpPr>
        <p:spPr bwMode="auto">
          <a:xfrm>
            <a:off x="1125420" y="5757504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-6</a:t>
            </a:r>
          </a:p>
        </p:txBody>
      </p:sp>
      <p:sp>
        <p:nvSpPr>
          <p:cNvPr id="8263" name="Rectangle 192"/>
          <p:cNvSpPr>
            <a:spLocks noChangeArrowheads="1"/>
          </p:cNvSpPr>
          <p:nvPr/>
        </p:nvSpPr>
        <p:spPr bwMode="auto">
          <a:xfrm>
            <a:off x="3600450" y="6067425"/>
            <a:ext cx="444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33"/>
                </a:solidFill>
                <a:latin typeface="Arial" panose="020B0604020202020204" pitchFamily="34" charset="0"/>
              </a:rPr>
              <a:t>Note: these are only </a:t>
            </a:r>
            <a:r>
              <a:rPr lang="en-US" altLang="en-US" sz="1400" i="1">
                <a:solidFill>
                  <a:srgbClr val="333333"/>
                </a:solidFill>
                <a:latin typeface="Arial" panose="020B0604020202020204" pitchFamily="34" charset="0"/>
              </a:rPr>
              <a:t>example </a:t>
            </a:r>
            <a:r>
              <a:rPr lang="en-US" altLang="en-US" sz="1400">
                <a:solidFill>
                  <a:srgbClr val="333333"/>
                </a:solidFill>
                <a:latin typeface="Arial" panose="020B0604020202020204" pitchFamily="34" charset="0"/>
              </a:rPr>
              <a:t>risk tolerance guidelines</a:t>
            </a:r>
          </a:p>
        </p:txBody>
      </p:sp>
      <p:sp>
        <p:nvSpPr>
          <p:cNvPr id="88" name="Oval 87"/>
          <p:cNvSpPr/>
          <p:nvPr/>
        </p:nvSpPr>
        <p:spPr bwMode="auto">
          <a:xfrm>
            <a:off x="5444100" y="4063355"/>
            <a:ext cx="983779" cy="406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6663301" y="3944293"/>
            <a:ext cx="1331912" cy="64928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  <p:cxnSp>
        <p:nvCxnSpPr>
          <p:cNvPr id="8268" name="Straight Arrow Connector 82"/>
          <p:cNvCxnSpPr>
            <a:cxnSpLocks noChangeShapeType="1"/>
            <a:endCxn id="88" idx="6"/>
          </p:cNvCxnSpPr>
          <p:nvPr/>
        </p:nvCxnSpPr>
        <p:spPr bwMode="auto">
          <a:xfrm flipH="1">
            <a:off x="6427879" y="4254766"/>
            <a:ext cx="259773" cy="1178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69" name="TextBox 89"/>
          <p:cNvSpPr txBox="1">
            <a:spLocks noChangeArrowheads="1"/>
          </p:cNvSpPr>
          <p:nvPr/>
        </p:nvSpPr>
        <p:spPr bwMode="auto">
          <a:xfrm>
            <a:off x="4435874" y="4365681"/>
            <a:ext cx="1374009" cy="4308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FGS Mitigated</a:t>
            </a:r>
            <a:br>
              <a:rPr lang="en-US" altLang="en-US" sz="1100" b="1" dirty="0"/>
            </a:br>
            <a:r>
              <a:rPr lang="en-US" altLang="en-US" sz="1100" b="1" dirty="0"/>
              <a:t>Risk</a:t>
            </a:r>
          </a:p>
        </p:txBody>
      </p:sp>
      <p:sp>
        <p:nvSpPr>
          <p:cNvPr id="8270" name="TextBox 90"/>
          <p:cNvSpPr txBox="1">
            <a:spLocks noChangeArrowheads="1"/>
          </p:cNvSpPr>
          <p:nvPr/>
        </p:nvSpPr>
        <p:spPr bwMode="auto">
          <a:xfrm>
            <a:off x="7635803" y="3909333"/>
            <a:ext cx="1159292" cy="4308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Unmitigated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Risk</a:t>
            </a:r>
          </a:p>
        </p:txBody>
      </p:sp>
      <p:sp>
        <p:nvSpPr>
          <p:cNvPr id="81" name="Footer Placeholder 3">
            <a:extLst>
              <a:ext uri="{FF2B5EF4-FFF2-40B4-BE49-F238E27FC236}">
                <a16:creationId xmlns:a16="http://schemas.microsoft.com/office/drawing/2014/main" id="{0FCE28E2-AAE6-49FF-B7B0-4248391CB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4B88247C-49F7-4324-98F9-20C5DB729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05300" y="6553200"/>
            <a:ext cx="533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1589C-190D-4D10-84C3-E17B2B887155}" type="slidenum">
              <a:rPr lang="en-US" altLang="en-US" sz="1400" smtClean="0">
                <a:solidFill>
                  <a:srgbClr val="33333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3" name="Text Box 68">
            <a:extLst>
              <a:ext uri="{FF2B5EF4-FFF2-40B4-BE49-F238E27FC236}">
                <a16:creationId xmlns:a16="http://schemas.microsoft.com/office/drawing/2014/main" id="{46A7C709-0654-4463-876B-1A0F9AC2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406" y="3187466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84" name="Text Box 68">
            <a:extLst>
              <a:ext uri="{FF2B5EF4-FFF2-40B4-BE49-F238E27FC236}">
                <a16:creationId xmlns:a16="http://schemas.microsoft.com/office/drawing/2014/main" id="{66A64A42-3FF4-4ED6-AB9A-AFAFA0BD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04" y="4213783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85" name="Text Box 72">
            <a:extLst>
              <a:ext uri="{FF2B5EF4-FFF2-40B4-BE49-F238E27FC236}">
                <a16:creationId xmlns:a16="http://schemas.microsoft.com/office/drawing/2014/main" id="{4D251207-547D-47CE-BC73-64B9ACE2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04" y="5238757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5DCC15E2-CFAD-40FF-A015-7D51065A0214}"/>
              </a:ext>
            </a:extLst>
          </p:cNvPr>
          <p:cNvSpPr txBox="1">
            <a:spLocks/>
          </p:cNvSpPr>
          <p:nvPr/>
        </p:nvSpPr>
        <p:spPr bwMode="auto">
          <a:xfrm>
            <a:off x="152400" y="511059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FGS Risk Reduction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6F552D5-3554-4E70-BA30-8799D9C1A97D}"/>
              </a:ext>
            </a:extLst>
          </p:cNvPr>
          <p:cNvCxnSpPr/>
          <p:nvPr/>
        </p:nvCxnSpPr>
        <p:spPr bwMode="auto">
          <a:xfrm>
            <a:off x="8809892" y="2872154"/>
            <a:ext cx="914400" cy="914400"/>
          </a:xfrm>
          <a:prstGeom prst="bentConnector3">
            <a:avLst/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0FE997B-3A38-46FB-AB5D-B638362A7390}"/>
              </a:ext>
            </a:extLst>
          </p:cNvPr>
          <p:cNvCxnSpPr>
            <a:cxnSpLocks/>
            <a:endCxn id="89" idx="0"/>
          </p:cNvCxnSpPr>
          <p:nvPr/>
        </p:nvCxnSpPr>
        <p:spPr bwMode="auto">
          <a:xfrm>
            <a:off x="5636097" y="3065585"/>
            <a:ext cx="1693160" cy="878708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AD62C3-8704-447D-982E-7181E54C4C36}"/>
              </a:ext>
            </a:extLst>
          </p:cNvPr>
          <p:cNvSpPr txBox="1"/>
          <p:nvPr/>
        </p:nvSpPr>
        <p:spPr>
          <a:xfrm>
            <a:off x="4241245" y="2652728"/>
            <a:ext cx="1924841" cy="6001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tx1"/>
                </a:solidFill>
                <a:latin typeface="+mn-lt"/>
              </a:rPr>
              <a:t>Early-Stage Hazard with Potential for Hazard Escalation</a:t>
            </a:r>
          </a:p>
        </p:txBody>
      </p:sp>
    </p:spTree>
    <p:extLst>
      <p:ext uri="{BB962C8B-B14F-4D97-AF65-F5344CB8AC3E}">
        <p14:creationId xmlns:p14="http://schemas.microsoft.com/office/powerpoint/2010/main" val="145340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DC5E-2155-45E2-8DED-AC3A2B71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ISA TR 84.00.07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3D182-7097-421E-842D-142DCDFF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271953"/>
            <a:ext cx="840544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FGS Performance Metrics</a:t>
            </a:r>
          </a:p>
          <a:p>
            <a:r>
              <a:rPr lang="en-US" sz="1600" dirty="0"/>
              <a:t>FGS performance targets should be consistent with the end-user philosophy for hazard detection and mitigation, based on the level of hazard and risk associated with process hazards in a monitored area.</a:t>
            </a:r>
          </a:p>
          <a:p>
            <a:r>
              <a:rPr lang="en-US" sz="1600" dirty="0"/>
              <a:t>Achievement of FGS performance targets should be through application of one or more of the listed FGS performance metrics.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FGS Detector Coverage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FGS Safety Availability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Mitigation Action Effectiveness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CE28-8857-4801-8CCB-3444C43D0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F99DC-0979-4569-B598-ED1E690A97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4978F7-470F-4131-8D45-21D4DC9515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9846" y="3745523"/>
          <a:ext cx="6078414" cy="2807677"/>
        </p:xfrm>
        <a:graphic>
          <a:graphicData uri="http://schemas.openxmlformats.org/drawingml/2006/table">
            <a:tbl>
              <a:tblPr/>
              <a:tblGrid>
                <a:gridCol w="1319978">
                  <a:extLst>
                    <a:ext uri="{9D8B030D-6E8A-4147-A177-3AD203B41FA5}">
                      <a16:colId xmlns:a16="http://schemas.microsoft.com/office/drawing/2014/main" val="3888736229"/>
                    </a:ext>
                  </a:extLst>
                </a:gridCol>
                <a:gridCol w="928873">
                  <a:extLst>
                    <a:ext uri="{9D8B030D-6E8A-4147-A177-3AD203B41FA5}">
                      <a16:colId xmlns:a16="http://schemas.microsoft.com/office/drawing/2014/main" val="2985463146"/>
                    </a:ext>
                  </a:extLst>
                </a:gridCol>
                <a:gridCol w="831097">
                  <a:extLst>
                    <a:ext uri="{9D8B030D-6E8A-4147-A177-3AD203B41FA5}">
                      <a16:colId xmlns:a16="http://schemas.microsoft.com/office/drawing/2014/main" val="3684597455"/>
                    </a:ext>
                  </a:extLst>
                </a:gridCol>
                <a:gridCol w="1108129">
                  <a:extLst>
                    <a:ext uri="{9D8B030D-6E8A-4147-A177-3AD203B41FA5}">
                      <a16:colId xmlns:a16="http://schemas.microsoft.com/office/drawing/2014/main" val="2101432154"/>
                    </a:ext>
                  </a:extLst>
                </a:gridCol>
                <a:gridCol w="195552">
                  <a:extLst>
                    <a:ext uri="{9D8B030D-6E8A-4147-A177-3AD203B41FA5}">
                      <a16:colId xmlns:a16="http://schemas.microsoft.com/office/drawing/2014/main" val="285883834"/>
                    </a:ext>
                  </a:extLst>
                </a:gridCol>
                <a:gridCol w="733320">
                  <a:extLst>
                    <a:ext uri="{9D8B030D-6E8A-4147-A177-3AD203B41FA5}">
                      <a16:colId xmlns:a16="http://schemas.microsoft.com/office/drawing/2014/main" val="2637509333"/>
                    </a:ext>
                  </a:extLst>
                </a:gridCol>
                <a:gridCol w="961465">
                  <a:extLst>
                    <a:ext uri="{9D8B030D-6E8A-4147-A177-3AD203B41FA5}">
                      <a16:colId xmlns:a16="http://schemas.microsoft.com/office/drawing/2014/main" val="1770726691"/>
                    </a:ext>
                  </a:extLst>
                </a:gridCol>
              </a:tblGrid>
              <a:tr h="5532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FGS Detector Coverage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FGS Safety Availability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FGS Mitigation Effectiveness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Relative Likelihood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Outcome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704253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40236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Mitigated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08139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276181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Unmitigated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30880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Design Basis Hazard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8704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Unmitigated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17558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78996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Unmitigated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50074"/>
                  </a:ext>
                </a:extLst>
              </a:tr>
              <a:tr h="1890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757650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FGS Effectiveness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3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9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7887-9932-4ADE-80BA-BEE6925E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F9F56D-164B-41F0-9CA0-C8B319026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B3951-E777-494B-8B2C-3A1C449977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B7DB52-CF35-4187-9926-091DB57A7C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1349126"/>
          <a:ext cx="8229600" cy="3456497"/>
        </p:xfrm>
        <a:graphic>
          <a:graphicData uri="http://schemas.openxmlformats.org/drawingml/2006/table">
            <a:tbl>
              <a:tblPr firstRow="1" firstCol="1" bandRow="1"/>
              <a:tblGrid>
                <a:gridCol w="1886224">
                  <a:extLst>
                    <a:ext uri="{9D8B030D-6E8A-4147-A177-3AD203B41FA5}">
                      <a16:colId xmlns:a16="http://schemas.microsoft.com/office/drawing/2014/main" val="1377762419"/>
                    </a:ext>
                  </a:extLst>
                </a:gridCol>
                <a:gridCol w="2937822">
                  <a:extLst>
                    <a:ext uri="{9D8B030D-6E8A-4147-A177-3AD203B41FA5}">
                      <a16:colId xmlns:a16="http://schemas.microsoft.com/office/drawing/2014/main" val="1272737387"/>
                    </a:ext>
                  </a:extLst>
                </a:gridCol>
                <a:gridCol w="3405554">
                  <a:extLst>
                    <a:ext uri="{9D8B030D-6E8A-4147-A177-3AD203B41FA5}">
                      <a16:colId xmlns:a16="http://schemas.microsoft.com/office/drawing/2014/main" val="1808556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Definition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74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FGS Detector Coverage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confidence that the hazard will be detected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within the basis-of-design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(Geographic) Coverage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(Scenario) Coverage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02067"/>
                  </a:ext>
                </a:extLst>
              </a:tr>
              <a:tr h="665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FGS Safety Availability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availability of the 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FGS Function that is designed to automatically mitigate the severity of the hazard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minus the probability of failure on demand (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PFDavg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for the FGS 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219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Action Effectiveness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confidence that the final element(s) actions will successfully mitigate the severity of the hazard defined in the FGS basis of design.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Confidence could be highly dependent on the magnitude of the initial event, and/or how early it is detected / acted upon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7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2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1C59E-0BA8-4AD8-8EBB-B8FBA8406A12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Fire &amp; Gas System </a:t>
            </a:r>
            <a:b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Engineering Lifecycle and Design Process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F416962-AADD-4C78-B3A9-53669D88E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7173" name="Slide Number Placeholder 6">
            <a:extLst>
              <a:ext uri="{FF2B5EF4-FFF2-40B4-BE49-F238E27FC236}">
                <a16:creationId xmlns:a16="http://schemas.microsoft.com/office/drawing/2014/main" id="{02554691-448D-445D-B5E8-822A1E4FE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EE637-C0A0-443A-9AEA-59A81FB8CE2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A10600-5960-4651-B64B-FB875D9A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19" y="1436813"/>
            <a:ext cx="6897362" cy="49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C9503-BBC3-4468-9292-0877614DE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B3951-E777-494B-8B2C-3A1C449977B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971658-CEA3-4AF2-A580-CF89E9877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29290"/>
              </p:ext>
            </p:extLst>
          </p:nvPr>
        </p:nvGraphicFramePr>
        <p:xfrm>
          <a:off x="536331" y="1263966"/>
          <a:ext cx="8071338" cy="4081527"/>
        </p:xfrm>
        <a:graphic>
          <a:graphicData uri="http://schemas.openxmlformats.org/drawingml/2006/table">
            <a:tbl>
              <a:tblPr firstRow="1" firstCol="1" bandRow="1"/>
              <a:tblGrid>
                <a:gridCol w="2221580">
                  <a:extLst>
                    <a:ext uri="{9D8B030D-6E8A-4147-A177-3AD203B41FA5}">
                      <a16:colId xmlns:a16="http://schemas.microsoft.com/office/drawing/2014/main" val="2359588497"/>
                    </a:ext>
                  </a:extLst>
                </a:gridCol>
                <a:gridCol w="2408724">
                  <a:extLst>
                    <a:ext uri="{9D8B030D-6E8A-4147-A177-3AD203B41FA5}">
                      <a16:colId xmlns:a16="http://schemas.microsoft.com/office/drawing/2014/main" val="688179622"/>
                    </a:ext>
                  </a:extLst>
                </a:gridCol>
                <a:gridCol w="3441034">
                  <a:extLst>
                    <a:ext uri="{9D8B030D-6E8A-4147-A177-3AD203B41FA5}">
                      <a16:colId xmlns:a16="http://schemas.microsoft.com/office/drawing/2014/main" val="3417487159"/>
                    </a:ext>
                  </a:extLst>
                </a:gridCol>
              </a:tblGrid>
              <a:tr h="4145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Metric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Expression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Application 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69478"/>
                  </a:ext>
                </a:extLst>
              </a:tr>
              <a:tr h="5782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Detector Coverage</a:t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(FGS Mapping)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Quantitative: Probability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 with any claimed </a:t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FGS Risk Reduction Factor where safety objective is to reduce escalation of early-stage hazard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778199"/>
                  </a:ext>
                </a:extLst>
              </a:tr>
              <a:tr h="49896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 Availability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Qualitative Confirmation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 where claimed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FGS Risk Reduction Factor &lt; = 10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50202"/>
                  </a:ext>
                </a:extLst>
              </a:tr>
              <a:tr h="662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Quantitative: Probability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 where claimed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FGS Risk Reduction Factor &gt; 10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427696"/>
                  </a:ext>
                </a:extLst>
              </a:tr>
              <a:tr h="76496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Mitigation Action Effectiveness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Qualitative Confirmation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Mitigation Applications where claimed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FGS Risk Reduction Factor &lt; = 10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40919"/>
                  </a:ext>
                </a:extLst>
              </a:tr>
              <a:tr h="764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Quantitative: Probability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Mitigation Applications where claimed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FGS Risk Reduction Factor &gt; 10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2853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FBB844A-A364-42B6-93EF-00EAB6275FA1}"/>
              </a:ext>
            </a:extLst>
          </p:cNvPr>
          <p:cNvSpPr txBox="1">
            <a:spLocks/>
          </p:cNvSpPr>
          <p:nvPr/>
        </p:nvSpPr>
        <p:spPr bwMode="auto">
          <a:xfrm>
            <a:off x="304800" y="331424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Application of ISA TR 84.00.07</a:t>
            </a:r>
          </a:p>
        </p:txBody>
      </p:sp>
    </p:spTree>
    <p:extLst>
      <p:ext uri="{BB962C8B-B14F-4D97-AF65-F5344CB8AC3E}">
        <p14:creationId xmlns:p14="http://schemas.microsoft.com/office/powerpoint/2010/main" val="3878754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1C59E-0BA8-4AD8-8EBB-B8FBA8406A12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Fire &amp; Gas System </a:t>
            </a:r>
            <a:b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Engineering Lifecycle and Design Process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F416962-AADD-4C78-B3A9-53669D88E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7173" name="Slide Number Placeholder 6">
            <a:extLst>
              <a:ext uri="{FF2B5EF4-FFF2-40B4-BE49-F238E27FC236}">
                <a16:creationId xmlns:a16="http://schemas.microsoft.com/office/drawing/2014/main" id="{02554691-448D-445D-B5E8-822A1E4FE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EE637-C0A0-443A-9AEA-59A81FB8CE2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6DEE2-62DC-4333-951A-8645FE65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15" y="1549057"/>
            <a:ext cx="6887308" cy="48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F66D49D-913F-4DD0-9F49-03A4CD051B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5943600" cy="4525963"/>
          </a:xfrm>
        </p:spPr>
        <p:txBody>
          <a:bodyPr/>
          <a:lstStyle/>
          <a:p>
            <a:r>
              <a:rPr lang="en-US" altLang="en-US" sz="2600" dirty="0">
                <a:latin typeface="Arial" panose="020B0604020202020204" pitchFamily="34" charset="0"/>
              </a:rPr>
              <a:t>Kevin Mitchell, PE, ISA84 Expert</a:t>
            </a:r>
          </a:p>
          <a:p>
            <a:r>
              <a:rPr lang="en-US" altLang="en-US" sz="2600" dirty="0">
                <a:latin typeface="Arial" panose="020B0604020202020204" pitchFamily="34" charset="0"/>
              </a:rPr>
              <a:t>Vice President, Kenexis</a:t>
            </a:r>
          </a:p>
          <a:p>
            <a:r>
              <a:rPr lang="en-US" altLang="en-US" sz="2600" dirty="0">
                <a:latin typeface="Arial" panose="020B0604020202020204" pitchFamily="34" charset="0"/>
              </a:rPr>
              <a:t>20 Years Experience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ISA Committees -  S84,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Co-Chair WG7 Fire and Gas</a:t>
            </a:r>
          </a:p>
          <a:p>
            <a:r>
              <a:rPr lang="en-US" altLang="en-US" sz="2600" dirty="0" err="1">
                <a:latin typeface="Arial" panose="020B0604020202020204" pitchFamily="34" charset="0"/>
              </a:rPr>
              <a:t>BSChE</a:t>
            </a:r>
            <a:r>
              <a:rPr lang="en-US" altLang="en-US" sz="2600" dirty="0">
                <a:latin typeface="Arial" panose="020B0604020202020204" pitchFamily="34" charset="0"/>
              </a:rPr>
              <a:t>, University of Minnesota</a:t>
            </a:r>
          </a:p>
        </p:txBody>
      </p:sp>
      <p:pic>
        <p:nvPicPr>
          <p:cNvPr id="10243" name="Picture 6">
            <a:extLst>
              <a:ext uri="{FF2B5EF4-FFF2-40B4-BE49-F238E27FC236}">
                <a16:creationId xmlns:a16="http://schemas.microsoft.com/office/drawing/2014/main" id="{2AC3BCFB-0B6C-4D35-A0D7-B457E898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33" b="61839"/>
          <a:stretch>
            <a:fillRect/>
          </a:stretch>
        </p:blipFill>
        <p:spPr bwMode="auto">
          <a:xfrm>
            <a:off x="569913" y="4468813"/>
            <a:ext cx="1101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A92B6-15AB-40AC-BA81-35FCEC74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54" y="5659438"/>
            <a:ext cx="1553246" cy="33855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ISA84 Expert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F55115D-1BE2-497D-AE50-898CE7B90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Presenter Introduction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1AF8D464-515A-40E5-B0DC-B78DBADB7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150938"/>
            <a:ext cx="2073275" cy="3121025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sfe">
            <a:extLst>
              <a:ext uri="{FF2B5EF4-FFF2-40B4-BE49-F238E27FC236}">
                <a16:creationId xmlns:a16="http://schemas.microsoft.com/office/drawing/2014/main" id="{1BE88035-AD5E-46F6-8F29-23EA3A0E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468813"/>
            <a:ext cx="9604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Slide Number Placeholder 8">
            <a:extLst>
              <a:ext uri="{FF2B5EF4-FFF2-40B4-BE49-F238E27FC236}">
                <a16:creationId xmlns:a16="http://schemas.microsoft.com/office/drawing/2014/main" id="{E733282C-60D7-4FDB-9667-20C247A67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BC9F3-62D2-4429-A666-762AB9429D1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738496C-7D56-4D22-946E-21FEC3345A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© Kenexis Consulting Corporation - 2018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EFA8-C714-494A-B95D-66F1B4C1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32DA7-23AC-42A5-A134-DAB36401A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B3951-E777-494B-8B2C-3A1C449977B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027DD2-4105-4B56-88B2-D58F67AB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86834"/>
              </p:ext>
            </p:extLst>
          </p:nvPr>
        </p:nvGraphicFramePr>
        <p:xfrm>
          <a:off x="507023" y="1175437"/>
          <a:ext cx="8329444" cy="5555858"/>
        </p:xfrm>
        <a:graphic>
          <a:graphicData uri="http://schemas.openxmlformats.org/drawingml/2006/table">
            <a:tbl>
              <a:tblPr firstRow="1" firstCol="1" bandRow="1"/>
              <a:tblGrid>
                <a:gridCol w="1966546">
                  <a:extLst>
                    <a:ext uri="{9D8B030D-6E8A-4147-A177-3AD203B41FA5}">
                      <a16:colId xmlns:a16="http://schemas.microsoft.com/office/drawing/2014/main" val="2359588497"/>
                    </a:ext>
                  </a:extLst>
                </a:gridCol>
                <a:gridCol w="1611923">
                  <a:extLst>
                    <a:ext uri="{9D8B030D-6E8A-4147-A177-3AD203B41FA5}">
                      <a16:colId xmlns:a16="http://schemas.microsoft.com/office/drawing/2014/main" val="333833339"/>
                    </a:ext>
                  </a:extLst>
                </a:gridCol>
                <a:gridCol w="1846385">
                  <a:extLst>
                    <a:ext uri="{9D8B030D-6E8A-4147-A177-3AD203B41FA5}">
                      <a16:colId xmlns:a16="http://schemas.microsoft.com/office/drawing/2014/main" val="688179622"/>
                    </a:ext>
                  </a:extLst>
                </a:gridCol>
                <a:gridCol w="1503681">
                  <a:extLst>
                    <a:ext uri="{9D8B030D-6E8A-4147-A177-3AD203B41FA5}">
                      <a16:colId xmlns:a16="http://schemas.microsoft.com/office/drawing/2014/main" val="3417487159"/>
                    </a:ext>
                  </a:extLst>
                </a:gridCol>
                <a:gridCol w="1400909">
                  <a:extLst>
                    <a:ext uri="{9D8B030D-6E8A-4147-A177-3AD203B41FA5}">
                      <a16:colId xmlns:a16="http://schemas.microsoft.com/office/drawing/2014/main" val="869373115"/>
                    </a:ext>
                  </a:extLst>
                </a:gridCol>
              </a:tblGrid>
              <a:tr h="421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FGS Example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 Reduction Claim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Applicable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for Functional Safety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Metrics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3169478"/>
                  </a:ext>
                </a:extLst>
              </a:tr>
              <a:tr h="10541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 (heat) detection on petrol truck loading bay causes shutoff of loading pump &amp; activates CO2 fire extinguishing agent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Specific Risk Reduction Claim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Application-specific standards from local Jurisdiction Having Authority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(discretion of user)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(discretion of user)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8778199"/>
                  </a:ext>
                </a:extLst>
              </a:tr>
              <a:tr h="35560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Area-wide fire (flame) detection in oil separation plant causes ESD and firewater deluge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FGS RRF &lt; = 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ANSI/ISA-84.91.01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 84.00.07-2018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Quantitative 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· Fire Mapping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48815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Availability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Qual. Confirm.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210946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Mitig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Effective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Qual. Confirm.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33385"/>
                  </a:ext>
                </a:extLst>
              </a:tr>
              <a:tr h="394054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Area-wide flammable gas detection on offshore natural gas production platform causes ESD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FGS RRF &lt; =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ANSI/ISA-84.91.01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 84.00.07-2018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Quantitative 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· Gas Mapping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50202"/>
                  </a:ext>
                </a:extLst>
              </a:tr>
              <a:tr h="280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Availability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Qual. Confirm.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224620"/>
                  </a:ext>
                </a:extLst>
              </a:tr>
              <a:tr h="38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Mitig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Effective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Qual. Confirm.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510145"/>
                  </a:ext>
                </a:extLst>
              </a:tr>
              <a:tr h="523212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Toxic (HF) gas detection for acid circulation pump isolates pump and activates pump deluge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FGS RRF &gt;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ANSI/ISA-84.91.01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 84.00.07-2018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ISA / IEC 61511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Quantitative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· Gas Mapping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40919"/>
                  </a:ext>
                </a:extLst>
              </a:tr>
              <a:tr h="550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Availability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Quantitative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ISA/IEC 61511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28533"/>
                  </a:ext>
                </a:extLst>
              </a:tr>
              <a:tr h="389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Mitig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Effective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6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5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9782B9-88BD-4724-8037-327566A18C3A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F&amp;G Mapping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1F3C04FD-EE12-4ADE-BC94-E8106CA7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1905" r="5917" b="21429"/>
          <a:stretch>
            <a:fillRect/>
          </a:stretch>
        </p:blipFill>
        <p:spPr bwMode="auto">
          <a:xfrm>
            <a:off x="422275" y="1349375"/>
            <a:ext cx="3821113" cy="2139950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2710791B-8B4E-4951-907E-2BE14F374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6703" r="25368" b="15939"/>
          <a:stretch>
            <a:fillRect/>
          </a:stretch>
        </p:blipFill>
        <p:spPr bwMode="auto">
          <a:xfrm>
            <a:off x="1809750" y="3967163"/>
            <a:ext cx="2343150" cy="272097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0FADCE6A-2FB5-4E13-9AEE-813E3D4F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974725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Geographic Fire Detector Coverage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7C58F3A0-0A59-4F03-B099-86632EE31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3629025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Geographic Gas Detector Coverage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967E61CC-3B01-4F14-9014-C0A5A17F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958850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Scenario-Based Geographic Risk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346B979D-F3C6-433A-86F7-6DF2F21DF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3673475"/>
            <a:ext cx="302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Scenario-Based Coverage</a:t>
            </a:r>
          </a:p>
        </p:txBody>
      </p:sp>
      <p:pic>
        <p:nvPicPr>
          <p:cNvPr id="22537" name="Picture 2">
            <a:extLst>
              <a:ext uri="{FF2B5EF4-FFF2-40B4-BE49-F238E27FC236}">
                <a16:creationId xmlns:a16="http://schemas.microsoft.com/office/drawing/2014/main" id="{FB5D7A3C-6F8C-4316-971E-53DB66FD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5185" r="3831" b="19376"/>
          <a:stretch>
            <a:fillRect/>
          </a:stretch>
        </p:blipFill>
        <p:spPr bwMode="auto">
          <a:xfrm>
            <a:off x="4819650" y="1274763"/>
            <a:ext cx="3830638" cy="2411412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">
            <a:extLst>
              <a:ext uri="{FF2B5EF4-FFF2-40B4-BE49-F238E27FC236}">
                <a16:creationId xmlns:a16="http://schemas.microsoft.com/office/drawing/2014/main" id="{C8121E73-493D-4333-99DC-6F122A84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5"/>
          <a:stretch>
            <a:fillRect/>
          </a:stretch>
        </p:blipFill>
        <p:spPr bwMode="auto">
          <a:xfrm>
            <a:off x="4827588" y="4000500"/>
            <a:ext cx="3798887" cy="2424113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Footer Placeholder 3">
            <a:extLst>
              <a:ext uri="{FF2B5EF4-FFF2-40B4-BE49-F238E27FC236}">
                <a16:creationId xmlns:a16="http://schemas.microsoft.com/office/drawing/2014/main" id="{0A4B235C-B96A-4BBA-9515-9E8974748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22540" name="Slide Number Placeholder 11">
            <a:extLst>
              <a:ext uri="{FF2B5EF4-FFF2-40B4-BE49-F238E27FC236}">
                <a16:creationId xmlns:a16="http://schemas.microsoft.com/office/drawing/2014/main" id="{2FD3157E-288B-4C69-8C94-6ED1BF050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8A7F2-7C62-4B03-AB28-F7B9E165F7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4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03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Detector Geographic Coverage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1905" r="5917" b="21429"/>
          <a:stretch>
            <a:fillRect/>
          </a:stretch>
        </p:blipFill>
        <p:spPr bwMode="auto">
          <a:xfrm>
            <a:off x="304800" y="1314450"/>
            <a:ext cx="4953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6703" r="25368" b="15939"/>
          <a:stretch>
            <a:fillRect/>
          </a:stretch>
        </p:blipFill>
        <p:spPr bwMode="auto">
          <a:xfrm>
            <a:off x="5410200" y="2422525"/>
            <a:ext cx="3557588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228600" y="4117975"/>
            <a:ext cx="434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33"/>
                </a:solidFill>
              </a:rPr>
              <a:t>Geographic Fire Detector Coverage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33"/>
                </a:solidFill>
              </a:rPr>
              <a:t>70% Coverage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842963" y="5726113"/>
            <a:ext cx="449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33"/>
                </a:solidFill>
              </a:rPr>
              <a:t>Geographic Gas Detector Coverage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33"/>
                </a:solidFill>
              </a:rPr>
              <a:t>85% Coverage</a:t>
            </a:r>
          </a:p>
        </p:txBody>
      </p:sp>
      <p:sp>
        <p:nvSpPr>
          <p:cNvPr id="35847" name="AutoShape 2"/>
          <p:cNvSpPr>
            <a:spLocks noChangeAspect="1" noChangeArrowheads="1"/>
          </p:cNvSpPr>
          <p:nvPr/>
        </p:nvSpPr>
        <p:spPr bwMode="auto">
          <a:xfrm>
            <a:off x="1809750" y="3967163"/>
            <a:ext cx="23431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9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798731-0925-4A67-869F-0C9470FBE8C9}" type="slidenum">
              <a:rPr lang="en-US" altLang="en-US" sz="1400" smtClean="0">
                <a:solidFill>
                  <a:srgbClr val="33333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019FBC-2C62-4090-80E9-7F7DADA554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</p:spTree>
    <p:extLst>
      <p:ext uri="{BB962C8B-B14F-4D97-AF65-F5344CB8AC3E}">
        <p14:creationId xmlns:p14="http://schemas.microsoft.com/office/powerpoint/2010/main" val="44456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Coverage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4625BF-07D2-4FCC-97E5-CB10F456AC8D}"/>
              </a:ext>
            </a:extLst>
          </p:cNvPr>
          <p:cNvSpPr txBox="1">
            <a:spLocks/>
          </p:cNvSpPr>
          <p:nvPr/>
        </p:nvSpPr>
        <p:spPr>
          <a:xfrm>
            <a:off x="294640" y="1178575"/>
            <a:ext cx="8597313" cy="13866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Used for Gas Coverage (hazard scenarios) and less-frequently for Fire</a:t>
            </a:r>
          </a:p>
          <a:p>
            <a:r>
              <a:rPr lang="en-US" sz="1800" dirty="0"/>
              <a:t>Requires additional inputs about size, extent and potential location of hazards, as well as environmental conditions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A090939-8E42-469B-B948-D6B2D7F741C3}"/>
              </a:ext>
            </a:extLst>
          </p:cNvPr>
          <p:cNvSpPr txBox="1">
            <a:spLocks/>
          </p:cNvSpPr>
          <p:nvPr/>
        </p:nvSpPr>
        <p:spPr>
          <a:xfrm>
            <a:off x="4305300" y="6553200"/>
            <a:ext cx="533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B8FAE9A-2C2F-4174-9E72-2394106D83A2}" type="slidenum">
              <a:rPr lang="en-US" altLang="en-US" sz="14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BE77849-9B9A-4C5A-B716-A94F3BFC632D}"/>
              </a:ext>
            </a:extLst>
          </p:cNvPr>
          <p:cNvSpPr txBox="1">
            <a:spLocks/>
          </p:cNvSpPr>
          <p:nvPr/>
        </p:nvSpPr>
        <p:spPr bwMode="auto">
          <a:xfrm>
            <a:off x="6065838" y="6553200"/>
            <a:ext cx="307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kern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– 2018</a:t>
            </a:r>
            <a:endParaRPr lang="en-US" altLang="en-US" sz="1000" b="1" kern="0" dirty="0">
              <a:solidFill>
                <a:srgbClr val="3366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6DEFD7-2409-4796-BFDE-70E1FFBD682B}"/>
              </a:ext>
            </a:extLst>
          </p:cNvPr>
          <p:cNvGrpSpPr/>
          <p:nvPr/>
        </p:nvGrpSpPr>
        <p:grpSpPr>
          <a:xfrm>
            <a:off x="458817" y="2205964"/>
            <a:ext cx="8187199" cy="3662139"/>
            <a:chOff x="392854" y="1077686"/>
            <a:chExt cx="11408427" cy="5129964"/>
          </a:xfrm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3EAA71BC-09AE-443E-AD65-C3272697BCD0}"/>
                </a:ext>
              </a:extLst>
            </p:cNvPr>
            <p:cNvSpPr/>
            <p:nvPr/>
          </p:nvSpPr>
          <p:spPr>
            <a:xfrm>
              <a:off x="392854" y="1077686"/>
              <a:ext cx="11408427" cy="5129964"/>
            </a:xfrm>
            <a:prstGeom prst="roundRect">
              <a:avLst>
                <a:gd name="adj" fmla="val 4888"/>
              </a:avLst>
            </a:prstGeom>
            <a:solidFill>
              <a:srgbClr val="336699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0372BF-0101-4E34-AD18-32E8E17BD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6480" y="1251858"/>
              <a:ext cx="5050406" cy="4821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2C1A82-FE59-4D66-A7F9-FF9C3B90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734" y="1251857"/>
              <a:ext cx="5058119" cy="4821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00" y="4794332"/>
            <a:ext cx="1311946" cy="102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32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5625-2EDD-4728-9DF0-0ABB8447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FGS engineering activities in a project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B5F5-C8F9-4393-A736-D2D9FAC3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Engineering phase (FEED)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Identify Performance Requirements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PFD/P&amp;IDs, PHA, Fire &amp; Explosion Analysis (FEA)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initial FGS design with estimates on type, number, and location of detectors required to meet the performance requirements.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Initial confirmation of Safety Availability and Mitigation Action effectiveness</a:t>
            </a:r>
          </a:p>
          <a:p>
            <a:r>
              <a:rPr lang="en-US" sz="2400" dirty="0"/>
              <a:t>Detailed Engineering phase (EPC)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30% process model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60% process model, F&amp;G Mapping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90% process model, F&amp;G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DA364-493F-44B0-8651-D5FA04DC6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F99DC-0979-4569-B598-ED1E690A979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DC5E-2155-45E2-8DED-AC3A2B71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457200"/>
            <a:ext cx="8464062" cy="7620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ISA/IEC Standards to FGS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3D182-7097-421E-842D-142DCDFF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271953"/>
            <a:ext cx="840544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ISA / IEC develop standards &amp; guidelines for </a:t>
            </a:r>
            <a:r>
              <a:rPr lang="en-US" sz="2000" u="sng" dirty="0"/>
              <a:t>safety automation</a:t>
            </a:r>
            <a:r>
              <a:rPr lang="en-US" sz="2000" dirty="0"/>
              <a:t>. </a:t>
            </a:r>
          </a:p>
          <a:p>
            <a:r>
              <a:rPr lang="en-US" sz="1600" dirty="0"/>
              <a:t>ISA / IEC 61511: performance-based standards that provide minimum requirements for Safety Instrumented Systems (SIS).</a:t>
            </a:r>
          </a:p>
          <a:p>
            <a:r>
              <a:rPr lang="en-US" sz="1600" dirty="0"/>
              <a:t>Follows a safety lifecycle to determine functional &amp; integrity requirements for safety functions that reduce risk of hazards, via </a:t>
            </a:r>
            <a:r>
              <a:rPr lang="en-US" sz="1600" u="sng" dirty="0"/>
              <a:t>hazard and risk analysis</a:t>
            </a:r>
            <a:r>
              <a:rPr lang="en-US" sz="1600" dirty="0"/>
              <a:t>. </a:t>
            </a:r>
          </a:p>
          <a:p>
            <a:r>
              <a:rPr lang="en-US" sz="1600" dirty="0"/>
              <a:t>Safety functions need to be capable of achieving the allocated </a:t>
            </a:r>
            <a:r>
              <a:rPr lang="en-US" sz="1600" u="sng" dirty="0"/>
              <a:t>risk reduction</a:t>
            </a:r>
            <a:r>
              <a:rPr lang="en-US" sz="1600" dirty="0"/>
              <a:t>. This is an underlying principle of the standards.</a:t>
            </a:r>
          </a:p>
          <a:p>
            <a:r>
              <a:rPr lang="en-US" sz="1600" dirty="0"/>
              <a:t>TR 84.00.07 provides guidance on FGS functions in a manner that is consistent with the underlying principles of ISA / IEC 61511. </a:t>
            </a:r>
          </a:p>
          <a:p>
            <a:r>
              <a:rPr lang="en-US" sz="1600" dirty="0"/>
              <a:t>FGS are safety controls, alarms, or interlocks (SCAI) that should be implemented per ANSI/ISA-84.91.01 and, if applicable, ISA/IEC 61511, </a:t>
            </a:r>
            <a:r>
              <a:rPr lang="en-US" sz="1600" u="sng" dirty="0"/>
              <a:t>based on the degree of risk reduction being claimed</a:t>
            </a:r>
            <a:r>
              <a:rPr lang="en-US" sz="1600" dirty="0"/>
              <a:t> for an FGS Function: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CE28-8857-4801-8CCB-3444C43D0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F99DC-0979-4569-B598-ED1E690A979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E00787-49B1-4542-940E-8C806ED91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14003"/>
              </p:ext>
            </p:extLst>
          </p:nvPr>
        </p:nvGraphicFramePr>
        <p:xfrm>
          <a:off x="552449" y="4674107"/>
          <a:ext cx="7863255" cy="1823880"/>
        </p:xfrm>
        <a:graphic>
          <a:graphicData uri="http://schemas.openxmlformats.org/drawingml/2006/table">
            <a:tbl>
              <a:tblPr firstRow="1" firstCol="1" bandRow="1"/>
              <a:tblGrid>
                <a:gridCol w="994996">
                  <a:extLst>
                    <a:ext uri="{9D8B030D-6E8A-4147-A177-3AD203B41FA5}">
                      <a16:colId xmlns:a16="http://schemas.microsoft.com/office/drawing/2014/main" val="1272737387"/>
                    </a:ext>
                  </a:extLst>
                </a:gridCol>
                <a:gridCol w="2646732">
                  <a:extLst>
                    <a:ext uri="{9D8B030D-6E8A-4147-A177-3AD203B41FA5}">
                      <a16:colId xmlns:a16="http://schemas.microsoft.com/office/drawing/2014/main" val="3138359285"/>
                    </a:ext>
                  </a:extLst>
                </a:gridCol>
                <a:gridCol w="4221527">
                  <a:extLst>
                    <a:ext uri="{9D8B030D-6E8A-4147-A177-3AD203B41FA5}">
                      <a16:colId xmlns:a16="http://schemas.microsoft.com/office/drawing/2014/main" val="1808556845"/>
                    </a:ext>
                  </a:extLst>
                </a:gridCol>
              </a:tblGrid>
              <a:tr h="2245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IMPLEMENTATION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158451"/>
                  </a:ext>
                </a:extLst>
              </a:tr>
              <a:tr h="45736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General FGS safeguards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no specific risk reduction claimed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Application-specific standards from local Jurisdiction Having Authority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02067"/>
                  </a:ext>
                </a:extLst>
              </a:tr>
              <a:tr h="68458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/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FGS Functions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claimed FGS risk reduction factor </a:t>
                      </a:r>
                      <a:r>
                        <a:rPr lang="en-US" sz="1400" b="1" dirty="0"/>
                        <a:t>RRF &lt;= 10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/>
                        <a:t>Implemented per applicable requirements of ANSI/ISA-84.91.01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219872"/>
                  </a:ext>
                </a:extLst>
              </a:tr>
              <a:tr h="45736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claimed FGS risk reduction factor </a:t>
                      </a:r>
                      <a:r>
                        <a:rPr lang="en-US" sz="1400" b="1" dirty="0"/>
                        <a:t>RRF &gt; 10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Implemented per applicable requirements of ANSI/ISA-84.91.01 </a:t>
                      </a:r>
                      <a:r>
                        <a:rPr lang="en-US" sz="1400" u="sng" dirty="0"/>
                        <a:t>and</a:t>
                      </a:r>
                      <a:r>
                        <a:rPr lang="en-US" sz="1400" dirty="0"/>
                        <a:t> ISA / IEC 61511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7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1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26">
            <a:extLst>
              <a:ext uri="{FF2B5EF4-FFF2-40B4-BE49-F238E27FC236}">
                <a16:creationId xmlns:a16="http://schemas.microsoft.com/office/drawing/2014/main" id="{ADE72965-8639-4E19-A8B3-40C2188AD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80" y="1937837"/>
            <a:ext cx="2438399" cy="107405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" name="AutoShape 2">
            <a:extLst>
              <a:ext uri="{FF2B5EF4-FFF2-40B4-BE49-F238E27FC236}">
                <a16:creationId xmlns:a16="http://schemas.microsoft.com/office/drawing/2014/main" id="{E2BD38B6-7EF1-415D-8276-DEB5054F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2254250"/>
            <a:ext cx="2171700" cy="492125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Fire &amp; Gas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Hazard Assessment</a:t>
            </a:r>
          </a:p>
        </p:txBody>
      </p:sp>
      <p:sp>
        <p:nvSpPr>
          <p:cNvPr id="15363" name="AutoShape 4">
            <a:extLst>
              <a:ext uri="{FF2B5EF4-FFF2-40B4-BE49-F238E27FC236}">
                <a16:creationId xmlns:a16="http://schemas.microsoft.com/office/drawing/2014/main" id="{AB92EE4E-CA18-4869-A1BD-F41CA88B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924425"/>
            <a:ext cx="2200275" cy="465138"/>
          </a:xfrm>
          <a:prstGeom prst="flowChartTerminator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Verify Detector Coverage</a:t>
            </a:r>
            <a:br>
              <a:rPr lang="en-US" altLang="en-US" sz="1200" b="1" dirty="0">
                <a:latin typeface="Tahoma" panose="020B0604030504040204" pitchFamily="34" charset="0"/>
              </a:rPr>
            </a:br>
            <a:r>
              <a:rPr lang="en-US" altLang="en-US" sz="1200" b="1" dirty="0">
                <a:latin typeface="Tahoma" panose="020B0604030504040204" pitchFamily="34" charset="0"/>
              </a:rPr>
              <a:t>F&amp;G Mapping</a:t>
            </a:r>
          </a:p>
        </p:txBody>
      </p:sp>
      <p:grpSp>
        <p:nvGrpSpPr>
          <p:cNvPr id="15372" name="Group 43">
            <a:extLst>
              <a:ext uri="{FF2B5EF4-FFF2-40B4-BE49-F238E27FC236}">
                <a16:creationId xmlns:a16="http://schemas.microsoft.com/office/drawing/2014/main" id="{D01C7EE3-1FDF-436B-851C-A3AFBFF363E6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503363"/>
            <a:ext cx="8483600" cy="4800600"/>
            <a:chOff x="609600" y="1600200"/>
            <a:chExt cx="8482923" cy="4800600"/>
          </a:xfrm>
        </p:grpSpPr>
        <p:sp>
          <p:nvSpPr>
            <p:cNvPr id="15373" name="Rectangle 1026">
              <a:extLst>
                <a:ext uri="{FF2B5EF4-FFF2-40B4-BE49-F238E27FC236}">
                  <a16:creationId xmlns:a16="http://schemas.microsoft.com/office/drawing/2014/main" id="{708AA779-9E9F-4E18-8D55-B57B8F0BF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444" y="3251202"/>
              <a:ext cx="2438204" cy="107405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Line 1030">
              <a:extLst>
                <a:ext uri="{FF2B5EF4-FFF2-40B4-BE49-F238E27FC236}">
                  <a16:creationId xmlns:a16="http://schemas.microsoft.com/office/drawing/2014/main" id="{CD705CB1-4B8C-43FB-9417-264DEFC42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9814" y="16764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 Box 1031">
              <a:extLst>
                <a:ext uri="{FF2B5EF4-FFF2-40B4-BE49-F238E27FC236}">
                  <a16:creationId xmlns:a16="http://schemas.microsoft.com/office/drawing/2014/main" id="{FB3F9E00-2315-4CE8-8C34-908907976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149" y="1633537"/>
              <a:ext cx="81114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Task</a:t>
              </a:r>
            </a:p>
          </p:txBody>
        </p:sp>
        <p:sp>
          <p:nvSpPr>
            <p:cNvPr id="13" name="Text Box 1032">
              <a:extLst>
                <a:ext uri="{FF2B5EF4-FFF2-40B4-BE49-F238E27FC236}">
                  <a16:creationId xmlns:a16="http://schemas.microsoft.com/office/drawing/2014/main" id="{AB9926E8-542E-4944-94D1-F5730B322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578" y="1600200"/>
              <a:ext cx="96353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Tools</a:t>
              </a:r>
            </a:p>
          </p:txBody>
        </p:sp>
        <p:sp>
          <p:nvSpPr>
            <p:cNvPr id="14" name="Text Box 1033">
              <a:extLst>
                <a:ext uri="{FF2B5EF4-FFF2-40B4-BE49-F238E27FC236}">
                  <a16:creationId xmlns:a16="http://schemas.microsoft.com/office/drawing/2014/main" id="{E179C4EC-2A23-468E-9D7E-EC6CE74C8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665" y="1600200"/>
              <a:ext cx="167150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Deliverable</a:t>
              </a:r>
            </a:p>
          </p:txBody>
        </p:sp>
        <p:sp>
          <p:nvSpPr>
            <p:cNvPr id="15379" name="Line 1034">
              <a:extLst>
                <a:ext uri="{FF2B5EF4-FFF2-40B4-BE49-F238E27FC236}">
                  <a16:creationId xmlns:a16="http://schemas.microsoft.com/office/drawing/2014/main" id="{ACC134A7-2D6C-46E6-A181-1C324551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274" y="17526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 Box 1035">
              <a:extLst>
                <a:ext uri="{FF2B5EF4-FFF2-40B4-BE49-F238E27FC236}">
                  <a16:creationId xmlns:a16="http://schemas.microsoft.com/office/drawing/2014/main" id="{9B6912C0-83CE-4975-9744-12889732F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764" y="1600200"/>
              <a:ext cx="96353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Input</a:t>
              </a:r>
            </a:p>
          </p:txBody>
        </p:sp>
        <p:sp>
          <p:nvSpPr>
            <p:cNvPr id="15381" name="Line 1036">
              <a:extLst>
                <a:ext uri="{FF2B5EF4-FFF2-40B4-BE49-F238E27FC236}">
                  <a16:creationId xmlns:a16="http://schemas.microsoft.com/office/drawing/2014/main" id="{FE6AA7CD-7E80-47F7-AEB6-F710B947D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029" y="1600200"/>
              <a:ext cx="0" cy="48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5383" name="AutoShape 1040">
              <a:extLst>
                <a:ext uri="{FF2B5EF4-FFF2-40B4-BE49-F238E27FC236}">
                  <a16:creationId xmlns:a16="http://schemas.microsoft.com/office/drawing/2014/main" id="{A88AB6CB-A48F-45B0-9166-EC0D485E0488}"/>
                </a:ext>
              </a:extLst>
            </p:cNvPr>
            <p:cNvCxnSpPr>
              <a:cxnSpLocks noChangeShapeType="1"/>
              <a:stCxn id="15362" idx="2"/>
              <a:endCxn id="15365" idx="0"/>
            </p:cNvCxnSpPr>
            <p:nvPr/>
          </p:nvCxnSpPr>
          <p:spPr bwMode="auto">
            <a:xfrm>
              <a:off x="4154205" y="2843212"/>
              <a:ext cx="0" cy="712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1051">
              <a:extLst>
                <a:ext uri="{FF2B5EF4-FFF2-40B4-BE49-F238E27FC236}">
                  <a16:creationId xmlns:a16="http://schemas.microsoft.com/office/drawing/2014/main" id="{90BD7D29-C3B5-4EDD-97A8-BCCF233D1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145849"/>
              <a:ext cx="1828654" cy="900112"/>
            </a:xfrm>
            <a:prstGeom prst="flowChartPredefined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Philosophy</a:t>
              </a:r>
            </a:p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PFD / P&amp;ID</a:t>
              </a:r>
            </a:p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Plot Plans</a:t>
              </a:r>
            </a:p>
          </p:txBody>
        </p:sp>
        <p:cxnSp>
          <p:nvCxnSpPr>
            <p:cNvPr id="15386" name="AutoShape 1052">
              <a:extLst>
                <a:ext uri="{FF2B5EF4-FFF2-40B4-BE49-F238E27FC236}">
                  <a16:creationId xmlns:a16="http://schemas.microsoft.com/office/drawing/2014/main" id="{BB3F9CDF-F903-415D-B224-EA376A8DFD0D}"/>
                </a:ext>
              </a:extLst>
            </p:cNvPr>
            <p:cNvCxnSpPr>
              <a:cxnSpLocks noChangeShapeType="1"/>
              <a:stCxn id="21" idx="3"/>
              <a:endCxn id="15362" idx="1"/>
            </p:cNvCxnSpPr>
            <p:nvPr/>
          </p:nvCxnSpPr>
          <p:spPr bwMode="auto">
            <a:xfrm>
              <a:off x="2438254" y="2595905"/>
              <a:ext cx="630188" cy="1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1055">
              <a:extLst>
                <a:ext uri="{FF2B5EF4-FFF2-40B4-BE49-F238E27FC236}">
                  <a16:creationId xmlns:a16="http://schemas.microsoft.com/office/drawing/2014/main" id="{C294D6D8-107F-46A6-AB0D-D4E3D936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011" y="3556000"/>
              <a:ext cx="1676266" cy="685800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nkGothic Md BT" pitchFamily="34" charset="0"/>
                  <a:ea typeface="ＭＳ Ｐゴシック" charset="-128"/>
                </a:rPr>
                <a:t>Effigy</a:t>
              </a: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™</a:t>
              </a:r>
            </a:p>
            <a:p>
              <a:pPr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FGS Toolkit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endParaRPr>
            </a:p>
          </p:txBody>
        </p:sp>
        <p:cxnSp>
          <p:nvCxnSpPr>
            <p:cNvPr id="15389" name="AutoShape 1056">
              <a:extLst>
                <a:ext uri="{FF2B5EF4-FFF2-40B4-BE49-F238E27FC236}">
                  <a16:creationId xmlns:a16="http://schemas.microsoft.com/office/drawing/2014/main" id="{0F7BF669-6D3F-424F-919F-7620D4132303}"/>
                </a:ext>
              </a:extLst>
            </p:cNvPr>
            <p:cNvCxnSpPr>
              <a:cxnSpLocks noChangeShapeType="1"/>
              <a:endCxn id="24" idx="2"/>
            </p:cNvCxnSpPr>
            <p:nvPr/>
          </p:nvCxnSpPr>
          <p:spPr bwMode="auto">
            <a:xfrm>
              <a:off x="5257427" y="3898926"/>
              <a:ext cx="3968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0" name="AutoShape 1057">
              <a:extLst>
                <a:ext uri="{FF2B5EF4-FFF2-40B4-BE49-F238E27FC236}">
                  <a16:creationId xmlns:a16="http://schemas.microsoft.com/office/drawing/2014/main" id="{9699CE7D-A22E-424A-B941-206A869B4464}"/>
                </a:ext>
              </a:extLst>
            </p:cNvPr>
            <p:cNvCxnSpPr>
              <a:cxnSpLocks noChangeShapeType="1"/>
              <a:stCxn id="24" idx="5"/>
              <a:endCxn id="27" idx="1"/>
            </p:cNvCxnSpPr>
            <p:nvPr/>
          </p:nvCxnSpPr>
          <p:spPr bwMode="auto">
            <a:xfrm flipV="1">
              <a:off x="6994647" y="3897113"/>
              <a:ext cx="414351" cy="1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AutoShape 1054">
              <a:extLst>
                <a:ext uri="{FF2B5EF4-FFF2-40B4-BE49-F238E27FC236}">
                  <a16:creationId xmlns:a16="http://schemas.microsoft.com/office/drawing/2014/main" id="{6BABD66A-EEF4-49CB-9436-36E968B1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320" y="3454400"/>
              <a:ext cx="1676266" cy="885825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Mapping </a:t>
              </a:r>
              <a:b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</a:b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Report</a:t>
              </a:r>
            </a:p>
          </p:txBody>
        </p:sp>
        <p:sp>
          <p:nvSpPr>
            <p:cNvPr id="28" name="AutoShape 1055">
              <a:extLst>
                <a:ext uri="{FF2B5EF4-FFF2-40B4-BE49-F238E27FC236}">
                  <a16:creationId xmlns:a16="http://schemas.microsoft.com/office/drawing/2014/main" id="{C9189CA6-C55A-4429-AC81-ABF255350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948" y="4913312"/>
              <a:ext cx="1676266" cy="685800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nkGothic Md BT" pitchFamily="34" charset="0"/>
                  <a:ea typeface="ＭＳ Ｐゴシック" charset="-128"/>
                </a:rPr>
                <a:t>Effigy</a:t>
              </a: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™</a:t>
              </a:r>
            </a:p>
          </p:txBody>
        </p:sp>
        <p:cxnSp>
          <p:nvCxnSpPr>
            <p:cNvPr id="15393" name="AutoShape 1056">
              <a:extLst>
                <a:ext uri="{FF2B5EF4-FFF2-40B4-BE49-F238E27FC236}">
                  <a16:creationId xmlns:a16="http://schemas.microsoft.com/office/drawing/2014/main" id="{EF0918F6-BDB1-4134-9484-3A161270BE51}"/>
                </a:ext>
              </a:extLst>
            </p:cNvPr>
            <p:cNvCxnSpPr>
              <a:cxnSpLocks noChangeShapeType="1"/>
              <a:endCxn id="28" idx="2"/>
            </p:cNvCxnSpPr>
            <p:nvPr/>
          </p:nvCxnSpPr>
          <p:spPr bwMode="auto">
            <a:xfrm>
              <a:off x="5264687" y="5255988"/>
              <a:ext cx="3968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4" name="AutoShape 1057">
              <a:extLst>
                <a:ext uri="{FF2B5EF4-FFF2-40B4-BE49-F238E27FC236}">
                  <a16:creationId xmlns:a16="http://schemas.microsoft.com/office/drawing/2014/main" id="{9E46E71E-4AE5-44D1-B997-F61B3BDC55DC}"/>
                </a:ext>
              </a:extLst>
            </p:cNvPr>
            <p:cNvCxnSpPr>
              <a:cxnSpLocks noChangeShapeType="1"/>
              <a:stCxn id="28" idx="5"/>
              <a:endCxn id="31" idx="1"/>
            </p:cNvCxnSpPr>
            <p:nvPr/>
          </p:nvCxnSpPr>
          <p:spPr bwMode="auto">
            <a:xfrm flipV="1">
              <a:off x="7001907" y="5254175"/>
              <a:ext cx="414351" cy="1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1054">
              <a:extLst>
                <a:ext uri="{FF2B5EF4-FFF2-40B4-BE49-F238E27FC236}">
                  <a16:creationId xmlns:a16="http://schemas.microsoft.com/office/drawing/2014/main" id="{A23CFB5B-EEBD-4DB3-A260-E022345E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257" y="4811712"/>
              <a:ext cx="1676266" cy="885825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Mapping </a:t>
              </a:r>
              <a:b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</a:b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Report</a:t>
              </a:r>
            </a:p>
          </p:txBody>
        </p:sp>
      </p:grpSp>
      <p:sp>
        <p:nvSpPr>
          <p:cNvPr id="15365" name="AutoShape 3">
            <a:extLst>
              <a:ext uri="{FF2B5EF4-FFF2-40B4-BE49-F238E27FC236}">
                <a16:creationId xmlns:a16="http://schemas.microsoft.com/office/drawing/2014/main" id="{CBD63ECF-23EB-464F-8DE9-5EF56DCC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3459163"/>
            <a:ext cx="2171700" cy="668337"/>
          </a:xfrm>
          <a:prstGeom prst="flowChartTerminator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Determine FGS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Performance Requirements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636961C-0274-438B-A6B4-2229C3ADFA9C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Fire &amp; Gas Hazard Assessment and </a:t>
            </a:r>
            <a:b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Performance Requirements</a:t>
            </a:r>
          </a:p>
        </p:txBody>
      </p:sp>
      <p:sp>
        <p:nvSpPr>
          <p:cNvPr id="35" name="AutoShape 1051">
            <a:extLst>
              <a:ext uri="{FF2B5EF4-FFF2-40B4-BE49-F238E27FC236}">
                <a16:creationId xmlns:a16="http://schemas.microsoft.com/office/drawing/2014/main" id="{51474191-E5BB-4600-A72E-FC715190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452813"/>
            <a:ext cx="1828800" cy="671512"/>
          </a:xfrm>
          <a:prstGeom prst="flowChartPredefined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F&amp;G Standards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F&amp;G Philosophy</a:t>
            </a:r>
          </a:p>
        </p:txBody>
      </p:sp>
      <p:cxnSp>
        <p:nvCxnSpPr>
          <p:cNvPr id="15368" name="Straight Arrow Connector 39">
            <a:extLst>
              <a:ext uri="{FF2B5EF4-FFF2-40B4-BE49-F238E27FC236}">
                <a16:creationId xmlns:a16="http://schemas.microsoft.com/office/drawing/2014/main" id="{C820CDAA-6216-4B3F-ADE2-901F1EF30AF3}"/>
              </a:ext>
            </a:extLst>
          </p:cNvPr>
          <p:cNvCxnSpPr>
            <a:cxnSpLocks noChangeShapeType="1"/>
            <a:stCxn id="35" idx="3"/>
            <a:endCxn id="15365" idx="1"/>
          </p:cNvCxnSpPr>
          <p:nvPr/>
        </p:nvCxnSpPr>
        <p:spPr bwMode="auto">
          <a:xfrm>
            <a:off x="2157413" y="3789363"/>
            <a:ext cx="66992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Footer Placeholder 3">
            <a:extLst>
              <a:ext uri="{FF2B5EF4-FFF2-40B4-BE49-F238E27FC236}">
                <a16:creationId xmlns:a16="http://schemas.microsoft.com/office/drawing/2014/main" id="{95D53499-50F8-4317-AC44-FF716FF81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15370" name="Slide Number Placeholder 35">
            <a:extLst>
              <a:ext uri="{FF2B5EF4-FFF2-40B4-BE49-F238E27FC236}">
                <a16:creationId xmlns:a16="http://schemas.microsoft.com/office/drawing/2014/main" id="{201F1407-8712-460E-ACC6-7858082D0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72E055-B631-4814-BE0A-0FEEA54EF97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2" name="AutoShape 1051">
            <a:extLst>
              <a:ext uri="{FF2B5EF4-FFF2-40B4-BE49-F238E27FC236}">
                <a16:creationId xmlns:a16="http://schemas.microsoft.com/office/drawing/2014/main" id="{E2186E81-41FF-43CF-8FD4-EF8EDFCA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4910199"/>
            <a:ext cx="1828800" cy="554037"/>
          </a:xfrm>
          <a:prstGeom prst="flowChartPredefined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Preliminary </a:t>
            </a:r>
            <a:b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</a:b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Layout</a:t>
            </a:r>
          </a:p>
        </p:txBody>
      </p:sp>
      <p:cxnSp>
        <p:nvCxnSpPr>
          <p:cNvPr id="48" name="AutoShape 1053">
            <a:extLst>
              <a:ext uri="{FF2B5EF4-FFF2-40B4-BE49-F238E27FC236}">
                <a16:creationId xmlns:a16="http://schemas.microsoft.com/office/drawing/2014/main" id="{D354F22C-4654-4B8B-9ECE-E1BD1AD4974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15388" y="1316515"/>
            <a:ext cx="656687" cy="6522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056">
            <a:extLst>
              <a:ext uri="{FF2B5EF4-FFF2-40B4-BE49-F238E27FC236}">
                <a16:creationId xmlns:a16="http://schemas.microsoft.com/office/drawing/2014/main" id="{FDF8B554-F961-4CBE-8E30-36DC2251A5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6780" y="5174318"/>
            <a:ext cx="630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353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3">
            <a:extLst>
              <a:ext uri="{FF2B5EF4-FFF2-40B4-BE49-F238E27FC236}">
                <a16:creationId xmlns:a16="http://schemas.microsoft.com/office/drawing/2014/main" id="{66E6EB01-1311-49AE-A4D1-7E9DA70C37C9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1503363"/>
            <a:ext cx="8475663" cy="4800600"/>
            <a:chOff x="609600" y="1600200"/>
            <a:chExt cx="8474986" cy="4800600"/>
          </a:xfrm>
        </p:grpSpPr>
        <p:sp>
          <p:nvSpPr>
            <p:cNvPr id="20495" name="Rectangle 1026">
              <a:extLst>
                <a:ext uri="{FF2B5EF4-FFF2-40B4-BE49-F238E27FC236}">
                  <a16:creationId xmlns:a16="http://schemas.microsoft.com/office/drawing/2014/main" id="{9B229AF2-8B9A-4D69-9F6A-AF04E514C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444" y="3398837"/>
              <a:ext cx="2438204" cy="92642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0496" name="AutoShape 1053">
              <a:extLst>
                <a:ext uri="{FF2B5EF4-FFF2-40B4-BE49-F238E27FC236}">
                  <a16:creationId xmlns:a16="http://schemas.microsoft.com/office/drawing/2014/main" id="{4792C9BB-3991-47EB-8D38-0E874C7092E3}"/>
                </a:ext>
              </a:extLst>
            </p:cNvPr>
            <p:cNvCxnSpPr>
              <a:cxnSpLocks noChangeShapeType="1"/>
              <a:stCxn id="55" idx="2"/>
              <a:endCxn id="20488" idx="1"/>
            </p:cNvCxnSpPr>
            <p:nvPr/>
          </p:nvCxnSpPr>
          <p:spPr bwMode="auto">
            <a:xfrm rot="5400000">
              <a:off x="5105412" y="2253166"/>
              <a:ext cx="970966" cy="5077991"/>
            </a:xfrm>
            <a:prstGeom prst="bentConnector4">
              <a:avLst>
                <a:gd name="adj1" fmla="val 36296"/>
                <a:gd name="adj2" fmla="val 118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7" name="Line 1030">
              <a:extLst>
                <a:ext uri="{FF2B5EF4-FFF2-40B4-BE49-F238E27FC236}">
                  <a16:creationId xmlns:a16="http://schemas.microsoft.com/office/drawing/2014/main" id="{757AC1A1-55CF-477B-A920-1D887BFA3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9814" y="16764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Text Box 1031">
              <a:extLst>
                <a:ext uri="{FF2B5EF4-FFF2-40B4-BE49-F238E27FC236}">
                  <a16:creationId xmlns:a16="http://schemas.microsoft.com/office/drawing/2014/main" id="{4E16376C-94A2-4DD7-8C01-76C1D553E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148" y="1633537"/>
              <a:ext cx="81114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Task</a:t>
              </a:r>
            </a:p>
          </p:txBody>
        </p:sp>
        <p:sp>
          <p:nvSpPr>
            <p:cNvPr id="41" name="Text Box 1032">
              <a:extLst>
                <a:ext uri="{FF2B5EF4-FFF2-40B4-BE49-F238E27FC236}">
                  <a16:creationId xmlns:a16="http://schemas.microsoft.com/office/drawing/2014/main" id="{CDC0E31B-C6C5-4FB6-B8B9-24AF693F5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578" y="1600200"/>
              <a:ext cx="96353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Tools</a:t>
              </a:r>
            </a:p>
          </p:txBody>
        </p:sp>
        <p:sp>
          <p:nvSpPr>
            <p:cNvPr id="42" name="Text Box 1033">
              <a:extLst>
                <a:ext uri="{FF2B5EF4-FFF2-40B4-BE49-F238E27FC236}">
                  <a16:creationId xmlns:a16="http://schemas.microsoft.com/office/drawing/2014/main" id="{FD9A55B7-F041-402A-9FDE-4C89FEB42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664" y="1600200"/>
              <a:ext cx="167150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Deliverable</a:t>
              </a:r>
            </a:p>
          </p:txBody>
        </p:sp>
        <p:sp>
          <p:nvSpPr>
            <p:cNvPr id="20501" name="Line 1034">
              <a:extLst>
                <a:ext uri="{FF2B5EF4-FFF2-40B4-BE49-F238E27FC236}">
                  <a16:creationId xmlns:a16="http://schemas.microsoft.com/office/drawing/2014/main" id="{562399E1-DA1A-4D2A-A9ED-569638B15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274" y="17526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 Box 1035">
              <a:extLst>
                <a:ext uri="{FF2B5EF4-FFF2-40B4-BE49-F238E27FC236}">
                  <a16:creationId xmlns:a16="http://schemas.microsoft.com/office/drawing/2014/main" id="{0649AAB3-1C61-4109-8C47-51AA8C781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763" y="1600200"/>
              <a:ext cx="96353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Input</a:t>
              </a:r>
            </a:p>
          </p:txBody>
        </p:sp>
        <p:sp>
          <p:nvSpPr>
            <p:cNvPr id="20503" name="Line 1036">
              <a:extLst>
                <a:ext uri="{FF2B5EF4-FFF2-40B4-BE49-F238E27FC236}">
                  <a16:creationId xmlns:a16="http://schemas.microsoft.com/office/drawing/2014/main" id="{F716C7CF-B7D5-4FBB-B265-7315C74EB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029" y="1600200"/>
              <a:ext cx="0" cy="48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AutoShape 1038">
              <a:extLst>
                <a:ext uri="{FF2B5EF4-FFF2-40B4-BE49-F238E27FC236}">
                  <a16:creationId xmlns:a16="http://schemas.microsoft.com/office/drawing/2014/main" id="{3281630C-176E-4F75-8CAF-E7954F7E2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2606" y="2225675"/>
              <a:ext cx="1447684" cy="758825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Mapping </a:t>
              </a:r>
              <a:b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</a:b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Report</a:t>
              </a:r>
            </a:p>
          </p:txBody>
        </p:sp>
        <p:cxnSp>
          <p:nvCxnSpPr>
            <p:cNvPr id="20505" name="AutoShape 1040">
              <a:extLst>
                <a:ext uri="{FF2B5EF4-FFF2-40B4-BE49-F238E27FC236}">
                  <a16:creationId xmlns:a16="http://schemas.microsoft.com/office/drawing/2014/main" id="{16BF4560-895D-4E44-A93D-D19C4A86303A}"/>
                </a:ext>
              </a:extLst>
            </p:cNvPr>
            <p:cNvCxnSpPr>
              <a:cxnSpLocks noChangeShapeType="1"/>
              <a:endCxn id="35" idx="2"/>
            </p:cNvCxnSpPr>
            <p:nvPr/>
          </p:nvCxnSpPr>
          <p:spPr bwMode="auto">
            <a:xfrm>
              <a:off x="5257427" y="2603526"/>
              <a:ext cx="3968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1041">
              <a:extLst>
                <a:ext uri="{FF2B5EF4-FFF2-40B4-BE49-F238E27FC236}">
                  <a16:creationId xmlns:a16="http://schemas.microsoft.com/office/drawing/2014/main" id="{0D705BEA-B17D-4C63-BE64-203C74B2F617}"/>
                </a:ext>
              </a:extLst>
            </p:cNvPr>
            <p:cNvCxnSpPr>
              <a:cxnSpLocks noChangeShapeType="1"/>
              <a:stCxn id="35" idx="5"/>
              <a:endCxn id="46" idx="1"/>
            </p:cNvCxnSpPr>
            <p:nvPr/>
          </p:nvCxnSpPr>
          <p:spPr bwMode="auto">
            <a:xfrm>
              <a:off x="6994650" y="2603500"/>
              <a:ext cx="427956" cy="1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AutoShape 1051">
              <a:extLst>
                <a:ext uri="{FF2B5EF4-FFF2-40B4-BE49-F238E27FC236}">
                  <a16:creationId xmlns:a16="http://schemas.microsoft.com/office/drawing/2014/main" id="{E8D7648B-7003-4779-9CD5-050D3D7B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7399"/>
              <a:ext cx="1828654" cy="728115"/>
            </a:xfrm>
            <a:prstGeom prst="flowChartPredefined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Standards</a:t>
              </a:r>
              <a:b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</a:b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Philosophy</a:t>
              </a:r>
            </a:p>
          </p:txBody>
        </p:sp>
        <p:cxnSp>
          <p:nvCxnSpPr>
            <p:cNvPr id="20508" name="AutoShape 1052">
              <a:extLst>
                <a:ext uri="{FF2B5EF4-FFF2-40B4-BE49-F238E27FC236}">
                  <a16:creationId xmlns:a16="http://schemas.microsoft.com/office/drawing/2014/main" id="{E992D144-90E8-4C35-9E66-F474B8F6E1FD}"/>
                </a:ext>
              </a:extLst>
            </p:cNvPr>
            <p:cNvCxnSpPr>
              <a:cxnSpLocks noChangeShapeType="1"/>
              <a:stCxn id="49" idx="3"/>
              <a:endCxn id="20487" idx="1"/>
            </p:cNvCxnSpPr>
            <p:nvPr/>
          </p:nvCxnSpPr>
          <p:spPr bwMode="auto">
            <a:xfrm flipV="1">
              <a:off x="2438254" y="2597150"/>
              <a:ext cx="630188" cy="4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AutoShape 1053">
              <a:extLst>
                <a:ext uri="{FF2B5EF4-FFF2-40B4-BE49-F238E27FC236}">
                  <a16:creationId xmlns:a16="http://schemas.microsoft.com/office/drawing/2014/main" id="{AC254E69-A059-4FEB-B2A7-BD4419B7015B}"/>
                </a:ext>
              </a:extLst>
            </p:cNvPr>
            <p:cNvCxnSpPr>
              <a:cxnSpLocks noChangeShapeType="1"/>
              <a:stCxn id="46" idx="2"/>
              <a:endCxn id="67" idx="0"/>
            </p:cNvCxnSpPr>
            <p:nvPr/>
          </p:nvCxnSpPr>
          <p:spPr bwMode="auto">
            <a:xfrm rot="5400000">
              <a:off x="4456511" y="22543"/>
              <a:ext cx="656687" cy="65218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AutoShape 1055">
              <a:extLst>
                <a:ext uri="{FF2B5EF4-FFF2-40B4-BE49-F238E27FC236}">
                  <a16:creationId xmlns:a16="http://schemas.microsoft.com/office/drawing/2014/main" id="{7C6DA18E-BA18-4BB1-BD1E-2F1EA1D00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010" y="3556000"/>
              <a:ext cx="1676266" cy="685800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nkGothic Md BT" pitchFamily="34" charset="0"/>
                  <a:ea typeface="ＭＳ Ｐゴシック" charset="-128"/>
                </a:rPr>
                <a:t>Effigy</a:t>
              </a: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™</a:t>
              </a:r>
            </a:p>
          </p:txBody>
        </p:sp>
        <p:cxnSp>
          <p:nvCxnSpPr>
            <p:cNvPr id="20511" name="AutoShape 1056">
              <a:extLst>
                <a:ext uri="{FF2B5EF4-FFF2-40B4-BE49-F238E27FC236}">
                  <a16:creationId xmlns:a16="http://schemas.microsoft.com/office/drawing/2014/main" id="{1F1E4A28-7CB3-4457-8B46-1EFE4887F6DB}"/>
                </a:ext>
              </a:extLst>
            </p:cNvPr>
            <p:cNvCxnSpPr>
              <a:cxnSpLocks noChangeShapeType="1"/>
              <a:endCxn id="52" idx="2"/>
            </p:cNvCxnSpPr>
            <p:nvPr/>
          </p:nvCxnSpPr>
          <p:spPr bwMode="auto">
            <a:xfrm>
              <a:off x="5257427" y="3898926"/>
              <a:ext cx="3968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AutoShape 1057">
              <a:extLst>
                <a:ext uri="{FF2B5EF4-FFF2-40B4-BE49-F238E27FC236}">
                  <a16:creationId xmlns:a16="http://schemas.microsoft.com/office/drawing/2014/main" id="{63DE662F-FD07-4119-B4D4-E39DA766AB96}"/>
                </a:ext>
              </a:extLst>
            </p:cNvPr>
            <p:cNvCxnSpPr>
              <a:cxnSpLocks noChangeShapeType="1"/>
              <a:stCxn id="52" idx="5"/>
              <a:endCxn id="55" idx="1"/>
            </p:cNvCxnSpPr>
            <p:nvPr/>
          </p:nvCxnSpPr>
          <p:spPr bwMode="auto">
            <a:xfrm flipV="1">
              <a:off x="6994647" y="3897113"/>
              <a:ext cx="414351" cy="1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AutoShape 1054">
              <a:extLst>
                <a:ext uri="{FF2B5EF4-FFF2-40B4-BE49-F238E27FC236}">
                  <a16:creationId xmlns:a16="http://schemas.microsoft.com/office/drawing/2014/main" id="{11C93A27-6333-481A-8B01-2DB87C61A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320" y="3454400"/>
              <a:ext cx="1676266" cy="885825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F&amp;G Mapping </a:t>
              </a:r>
              <a:b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</a:b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Report</a:t>
              </a:r>
            </a:p>
          </p:txBody>
        </p:sp>
        <p:sp>
          <p:nvSpPr>
            <p:cNvPr id="56" name="AutoShape 1055">
              <a:extLst>
                <a:ext uri="{FF2B5EF4-FFF2-40B4-BE49-F238E27FC236}">
                  <a16:creationId xmlns:a16="http://schemas.microsoft.com/office/drawing/2014/main" id="{ADC1E41E-93F4-4811-9270-68246F0B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948" y="4913312"/>
              <a:ext cx="1676266" cy="685800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nkGothic Md BT" panose="020B0807020203060204" pitchFamily="34" charset="0"/>
                  <a:ea typeface="ＭＳ Ｐゴシック" charset="-128"/>
                </a:rPr>
                <a:t>Vertigo</a:t>
              </a:r>
              <a:r>
                <a:rPr lang="en-US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™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endParaRPr>
            </a:p>
          </p:txBody>
        </p:sp>
        <p:cxnSp>
          <p:nvCxnSpPr>
            <p:cNvPr id="20515" name="AutoShape 1056">
              <a:extLst>
                <a:ext uri="{FF2B5EF4-FFF2-40B4-BE49-F238E27FC236}">
                  <a16:creationId xmlns:a16="http://schemas.microsoft.com/office/drawing/2014/main" id="{8265329B-D5ED-4AA4-9489-98816461EFC7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>
              <a:off x="5264687" y="5255988"/>
              <a:ext cx="3968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6" name="AutoShape 1057">
              <a:extLst>
                <a:ext uri="{FF2B5EF4-FFF2-40B4-BE49-F238E27FC236}">
                  <a16:creationId xmlns:a16="http://schemas.microsoft.com/office/drawing/2014/main" id="{2BB10F6B-56F5-4A24-BA4E-80E25A14D8F8}"/>
                </a:ext>
              </a:extLst>
            </p:cNvPr>
            <p:cNvCxnSpPr>
              <a:cxnSpLocks noChangeShapeType="1"/>
              <a:stCxn id="56" idx="5"/>
              <a:endCxn id="59" idx="1"/>
            </p:cNvCxnSpPr>
            <p:nvPr/>
          </p:nvCxnSpPr>
          <p:spPr bwMode="auto">
            <a:xfrm flipV="1">
              <a:off x="7002588" y="5254625"/>
              <a:ext cx="40097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AutoShape 1054">
              <a:extLst>
                <a:ext uri="{FF2B5EF4-FFF2-40B4-BE49-F238E27FC236}">
                  <a16:creationId xmlns:a16="http://schemas.microsoft.com/office/drawing/2014/main" id="{2E4D66FF-91CC-460F-8A07-E49F91B3B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557" y="4811712"/>
              <a:ext cx="1676266" cy="885825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FGS Design </a:t>
              </a:r>
              <a:b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</a:b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</a:rPr>
                <a:t>Specifications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129DF48-5AB1-40BD-BE50-6D45DF9B9859}"/>
              </a:ext>
            </a:extLst>
          </p:cNvPr>
          <p:cNvSpPr txBox="1">
            <a:spLocks/>
          </p:cNvSpPr>
          <p:nvPr/>
        </p:nvSpPr>
        <p:spPr bwMode="auto">
          <a:xfrm>
            <a:off x="304800" y="203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Verifying FGS Detector Coverage</a:t>
            </a:r>
          </a:p>
        </p:txBody>
      </p:sp>
      <p:cxnSp>
        <p:nvCxnSpPr>
          <p:cNvPr id="20484" name="AutoShape 9">
            <a:extLst>
              <a:ext uri="{FF2B5EF4-FFF2-40B4-BE49-F238E27FC236}">
                <a16:creationId xmlns:a16="http://schemas.microsoft.com/office/drawing/2014/main" id="{1DA6F7C3-86B1-4280-8CAC-313C0189F9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49094" y="2645569"/>
            <a:ext cx="1762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AutoShape 1043">
            <a:extLst>
              <a:ext uri="{FF2B5EF4-FFF2-40B4-BE49-F238E27FC236}">
                <a16:creationId xmlns:a16="http://schemas.microsoft.com/office/drawing/2014/main" id="{267ABDCF-AB61-43F2-A156-0B8059992B09}"/>
              </a:ext>
            </a:extLst>
          </p:cNvPr>
          <p:cNvCxnSpPr>
            <a:cxnSpLocks noChangeShapeType="1"/>
            <a:stCxn id="20487" idx="2"/>
            <a:endCxn id="20490" idx="0"/>
          </p:cNvCxnSpPr>
          <p:nvPr/>
        </p:nvCxnSpPr>
        <p:spPr bwMode="auto">
          <a:xfrm rot="5400000">
            <a:off x="3465513" y="3148013"/>
            <a:ext cx="8016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AutoShape 1044">
            <a:extLst>
              <a:ext uri="{FF2B5EF4-FFF2-40B4-BE49-F238E27FC236}">
                <a16:creationId xmlns:a16="http://schemas.microsoft.com/office/drawing/2014/main" id="{5E04B754-AA8F-49C0-A996-917287AA5B7F}"/>
              </a:ext>
            </a:extLst>
          </p:cNvPr>
          <p:cNvCxnSpPr>
            <a:cxnSpLocks noChangeShapeType="1"/>
            <a:stCxn id="20490" idx="2"/>
            <a:endCxn id="20488" idx="0"/>
          </p:cNvCxnSpPr>
          <p:nvPr/>
        </p:nvCxnSpPr>
        <p:spPr bwMode="auto">
          <a:xfrm rot="5400000">
            <a:off x="3412331" y="4495007"/>
            <a:ext cx="9048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AutoShape 2">
            <a:extLst>
              <a:ext uri="{FF2B5EF4-FFF2-40B4-BE49-F238E27FC236}">
                <a16:creationId xmlns:a16="http://schemas.microsoft.com/office/drawing/2014/main" id="{16280A6F-CB99-41A3-9272-D6EE74CC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254250"/>
            <a:ext cx="2171700" cy="492125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Tahoma" panose="020B0604030504040204" pitchFamily="34" charset="0"/>
              </a:rPr>
              <a:t>Determine FGS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Tahoma" panose="020B0604030504040204" pitchFamily="34" charset="0"/>
              </a:rPr>
              <a:t>Performance Requirements</a:t>
            </a:r>
          </a:p>
        </p:txBody>
      </p:sp>
      <p:sp>
        <p:nvSpPr>
          <p:cNvPr id="20488" name="AutoShape 4">
            <a:extLst>
              <a:ext uri="{FF2B5EF4-FFF2-40B4-BE49-F238E27FC236}">
                <a16:creationId xmlns:a16="http://schemas.microsoft.com/office/drawing/2014/main" id="{0511CF0E-8272-4E9D-8CA3-C7716F2C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4948238"/>
            <a:ext cx="2200275" cy="465137"/>
          </a:xfrm>
          <a:prstGeom prst="flowChartTerminator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Consider FGS Availability</a:t>
            </a:r>
            <a:br>
              <a:rPr lang="en-US" altLang="en-US" sz="1200" b="1" dirty="0">
                <a:latin typeface="Tahoma" panose="020B0604030504040204" pitchFamily="34" charset="0"/>
              </a:rPr>
            </a:br>
            <a:r>
              <a:rPr lang="en-US" altLang="en-US" sz="1200" b="1" dirty="0">
                <a:latin typeface="Tahoma" panose="020B0604030504040204" pitchFamily="34" charset="0"/>
              </a:rPr>
              <a:t>Mitigation Effectiveness</a:t>
            </a:r>
          </a:p>
        </p:txBody>
      </p:sp>
      <p:sp>
        <p:nvSpPr>
          <p:cNvPr id="35" name="AutoShape 1039">
            <a:extLst>
              <a:ext uri="{FF2B5EF4-FFF2-40B4-BE49-F238E27FC236}">
                <a16:creationId xmlns:a16="http://schemas.microsoft.com/office/drawing/2014/main" id="{DC16A8E4-D210-44DD-95BB-FC7662E9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2163763"/>
            <a:ext cx="1676400" cy="6858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  <a:ea typeface="ＭＳ Ｐゴシック" charset="-128"/>
              </a:rPr>
              <a:t>Effigy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™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FGS Toolkit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  <p:sp>
        <p:nvSpPr>
          <p:cNvPr id="20490" name="AutoShape 3">
            <a:extLst>
              <a:ext uri="{FF2B5EF4-FFF2-40B4-BE49-F238E27FC236}">
                <a16:creationId xmlns:a16="http://schemas.microsoft.com/office/drawing/2014/main" id="{97B9D6BC-7455-4867-BB3D-4E337346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3549650"/>
            <a:ext cx="2171700" cy="493713"/>
          </a:xfrm>
          <a:prstGeom prst="flowChartTerminator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Tahoma" panose="020B0604030504040204" pitchFamily="34" charset="0"/>
              </a:rPr>
              <a:t>Verify Detector Coverage</a:t>
            </a:r>
            <a:br>
              <a:rPr lang="en-US" altLang="en-US" sz="1200" b="1" dirty="0">
                <a:latin typeface="Tahoma" panose="020B0604030504040204" pitchFamily="34" charset="0"/>
              </a:rPr>
            </a:br>
            <a:r>
              <a:rPr lang="en-US" altLang="en-US" sz="1200" b="1" dirty="0">
                <a:latin typeface="Tahoma" panose="020B0604030504040204" pitchFamily="34" charset="0"/>
              </a:rPr>
              <a:t>F&amp;G Mapping</a:t>
            </a:r>
          </a:p>
        </p:txBody>
      </p:sp>
      <p:sp>
        <p:nvSpPr>
          <p:cNvPr id="67" name="AutoShape 1051">
            <a:extLst>
              <a:ext uri="{FF2B5EF4-FFF2-40B4-BE49-F238E27FC236}">
                <a16:creationId xmlns:a16="http://schemas.microsoft.com/office/drawing/2014/main" id="{5D252377-27E8-4A24-A568-A541430D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3516313"/>
            <a:ext cx="1828800" cy="554037"/>
          </a:xfrm>
          <a:prstGeom prst="flowChartPredefined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Preliminary </a:t>
            </a:r>
            <a:b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</a:b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Layout</a:t>
            </a:r>
          </a:p>
        </p:txBody>
      </p:sp>
      <p:cxnSp>
        <p:nvCxnSpPr>
          <p:cNvPr id="20492" name="AutoShape 1056">
            <a:extLst>
              <a:ext uri="{FF2B5EF4-FFF2-40B4-BE49-F238E27FC236}">
                <a16:creationId xmlns:a16="http://schemas.microsoft.com/office/drawing/2014/main" id="{A14E81F3-3D7B-4300-9C7C-57541D0C66DC}"/>
              </a:ext>
            </a:extLst>
          </p:cNvPr>
          <p:cNvCxnSpPr>
            <a:cxnSpLocks noChangeShapeType="1"/>
            <a:stCxn id="67" idx="3"/>
            <a:endCxn id="20490" idx="1"/>
          </p:cNvCxnSpPr>
          <p:nvPr/>
        </p:nvCxnSpPr>
        <p:spPr bwMode="auto">
          <a:xfrm>
            <a:off x="2149475" y="3792538"/>
            <a:ext cx="630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Footer Placeholder 3">
            <a:extLst>
              <a:ext uri="{FF2B5EF4-FFF2-40B4-BE49-F238E27FC236}">
                <a16:creationId xmlns:a16="http://schemas.microsoft.com/office/drawing/2014/main" id="{DBEB760D-309E-4844-9062-73B9EFF45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20494" name="Slide Number Placeholder 36">
            <a:extLst>
              <a:ext uri="{FF2B5EF4-FFF2-40B4-BE49-F238E27FC236}">
                <a16:creationId xmlns:a16="http://schemas.microsoft.com/office/drawing/2014/main" id="{2DD09CE5-CD67-4B88-97B6-E8F7B6F36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C2710A-62CE-474C-B5A7-F640ADA45E9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6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Kenexis Effigy™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9093" y="1359877"/>
            <a:ext cx="4079283" cy="4997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3D Fire &amp; Gas Mapping Software, Key Features</a:t>
            </a:r>
          </a:p>
          <a:p>
            <a:pPr lvl="1"/>
            <a:r>
              <a:rPr lang="en-US" dirty="0"/>
              <a:t>Performance Based Quantitative Analysis Tool for Detector Placement Analysis, both Geographic and Scenario</a:t>
            </a:r>
          </a:p>
          <a:p>
            <a:pPr lvl="2"/>
            <a:r>
              <a:rPr lang="en-US" dirty="0"/>
              <a:t>ISA-TR84.07-2010 Compliant</a:t>
            </a:r>
          </a:p>
          <a:p>
            <a:pPr lvl="1"/>
            <a:r>
              <a:rPr lang="en-US" dirty="0"/>
              <a:t>3D CAD import &amp;</a:t>
            </a:r>
          </a:p>
          <a:p>
            <a:pPr lvl="1"/>
            <a:r>
              <a:rPr lang="en-US" dirty="0"/>
              <a:t>3D Analysis</a:t>
            </a:r>
          </a:p>
          <a:p>
            <a:pPr lvl="1"/>
            <a:r>
              <a:rPr lang="en-US" dirty="0"/>
              <a:t>Accurate Optical Flame Detector Modeling</a:t>
            </a:r>
          </a:p>
          <a:p>
            <a:pPr lvl="1"/>
            <a:r>
              <a:rPr lang="en-US" dirty="0"/>
              <a:t>Enterprise, Multi-User Web-Based Platform</a:t>
            </a:r>
          </a:p>
          <a:p>
            <a:pPr lvl="2"/>
            <a:r>
              <a:rPr lang="en-US" dirty="0"/>
              <a:t>Always Current Tools</a:t>
            </a:r>
          </a:p>
          <a:p>
            <a:pPr lvl="2"/>
            <a:r>
              <a:rPr lang="en-US" dirty="0"/>
              <a:t>Extended Team Support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681" y="4022630"/>
            <a:ext cx="822176" cy="924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42" y="1600200"/>
            <a:ext cx="4754815" cy="318365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5E276-D132-4A97-9933-44E69A04F8A9}"/>
              </a:ext>
            </a:extLst>
          </p:cNvPr>
          <p:cNvSpPr txBox="1">
            <a:spLocks/>
          </p:cNvSpPr>
          <p:nvPr/>
        </p:nvSpPr>
        <p:spPr>
          <a:xfrm>
            <a:off x="4305300" y="6553200"/>
            <a:ext cx="533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B8FAE9A-2C2F-4174-9E72-2394106D83A2}" type="slidenum">
              <a:rPr lang="en-US" altLang="en-US" sz="14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430C6E1-356E-493A-8CD7-253668C3C56F}"/>
              </a:ext>
            </a:extLst>
          </p:cNvPr>
          <p:cNvSpPr txBox="1">
            <a:spLocks/>
          </p:cNvSpPr>
          <p:nvPr/>
        </p:nvSpPr>
        <p:spPr>
          <a:xfrm>
            <a:off x="6065838" y="6553200"/>
            <a:ext cx="30781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– 2018</a:t>
            </a:r>
            <a:endParaRPr lang="en-US" altLang="en-US" sz="1000" b="1" dirty="0">
              <a:solidFill>
                <a:srgbClr val="3366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273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558478" y="1665515"/>
            <a:ext cx="4292483" cy="3396343"/>
          </a:xfrm>
          <a:prstGeom prst="roundRect">
            <a:avLst>
              <a:gd name="adj" fmla="val 4888"/>
            </a:avLst>
          </a:prstGeom>
          <a:solidFill>
            <a:srgbClr val="33669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&amp; Gas Mapping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039" y="1359877"/>
            <a:ext cx="4079283" cy="4997243"/>
          </a:xfrm>
        </p:spPr>
        <p:txBody>
          <a:bodyPr/>
          <a:lstStyle/>
          <a:p>
            <a:r>
              <a:rPr lang="en-US" dirty="0"/>
              <a:t>Kenexis </a:t>
            </a:r>
          </a:p>
          <a:p>
            <a:pPr lvl="1"/>
            <a:r>
              <a:rPr lang="en-US" dirty="0"/>
              <a:t>Develop and Teach ISA EC56P Course </a:t>
            </a:r>
          </a:p>
          <a:p>
            <a:pPr lvl="1"/>
            <a:r>
              <a:rPr lang="en-US" dirty="0"/>
              <a:t>ISA TR84.00.07 Authorship</a:t>
            </a:r>
          </a:p>
          <a:p>
            <a:pPr lvl="1"/>
            <a:r>
              <a:rPr lang="en-US" dirty="0"/>
              <a:t>Using Effigy Online Training</a:t>
            </a:r>
          </a:p>
          <a:p>
            <a:pPr lvl="1"/>
            <a:r>
              <a:rPr lang="en-US" dirty="0"/>
              <a:t>Kenexis also wrote FGS Engineering Handbook and Performance-based Fire and Gas Engineering Handbook from ISA  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76" y="1786595"/>
            <a:ext cx="1810879" cy="263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09" y="1916140"/>
            <a:ext cx="1717797" cy="250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428" y="4047952"/>
            <a:ext cx="1625779" cy="908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6" t="15256" r="16370" b="15513"/>
          <a:stretch/>
        </p:blipFill>
        <p:spPr>
          <a:xfrm>
            <a:off x="6492737" y="2823290"/>
            <a:ext cx="706607" cy="68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737" y="3627800"/>
            <a:ext cx="1710690" cy="132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F8A8A3AB-85D3-4B4D-A2AB-320A150B695C}"/>
              </a:ext>
            </a:extLst>
          </p:cNvPr>
          <p:cNvSpPr txBox="1">
            <a:spLocks/>
          </p:cNvSpPr>
          <p:nvPr/>
        </p:nvSpPr>
        <p:spPr>
          <a:xfrm>
            <a:off x="4305300" y="6553200"/>
            <a:ext cx="533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B8FAE9A-2C2F-4174-9E72-2394106D83A2}" type="slidenum">
              <a:rPr lang="en-US" altLang="en-US" sz="14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0F6F350-5B5C-47C0-9762-166374916379}"/>
              </a:ext>
            </a:extLst>
          </p:cNvPr>
          <p:cNvSpPr txBox="1">
            <a:spLocks/>
          </p:cNvSpPr>
          <p:nvPr/>
        </p:nvSpPr>
        <p:spPr>
          <a:xfrm>
            <a:off x="6065838" y="6553200"/>
            <a:ext cx="30781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– 2018</a:t>
            </a:r>
          </a:p>
        </p:txBody>
      </p:sp>
    </p:spTree>
    <p:extLst>
      <p:ext uri="{BB962C8B-B14F-4D97-AF65-F5344CB8AC3E}">
        <p14:creationId xmlns:p14="http://schemas.microsoft.com/office/powerpoint/2010/main" val="3078451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</a:rPr>
              <a:t>© Kenexis Consulting Corporation - 2018</a:t>
            </a: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90500"/>
            <a:ext cx="8247062" cy="762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Safety Life-cycle 61511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785100" y="1116013"/>
            <a:ext cx="809625" cy="4657725"/>
            <a:chOff x="4904" y="703"/>
            <a:chExt cx="510" cy="2934"/>
          </a:xfrm>
        </p:grpSpPr>
        <p:sp>
          <p:nvSpPr>
            <p:cNvPr id="409607" name="Rectangle 7"/>
            <p:cNvSpPr>
              <a:spLocks noChangeArrowheads="1"/>
            </p:cNvSpPr>
            <p:nvPr/>
          </p:nvSpPr>
          <p:spPr bwMode="auto">
            <a:xfrm>
              <a:off x="4904" y="703"/>
              <a:ext cx="480" cy="2934"/>
            </a:xfrm>
            <a:prstGeom prst="rect">
              <a:avLst/>
            </a:prstGeom>
            <a:gradFill rotWithShape="1">
              <a:gsLst>
                <a:gs pos="0">
                  <a:srgbClr val="CCFF66"/>
                </a:gs>
                <a:gs pos="100000">
                  <a:srgbClr val="CCFF66">
                    <a:gamma/>
                    <a:tint val="5411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248" name="Text Box 8"/>
            <p:cNvSpPr txBox="1">
              <a:spLocks noChangeArrowheads="1"/>
            </p:cNvSpPr>
            <p:nvPr/>
          </p:nvSpPr>
          <p:spPr bwMode="auto">
            <a:xfrm>
              <a:off x="4904" y="862"/>
              <a:ext cx="5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Verification</a:t>
              </a:r>
            </a:p>
          </p:txBody>
        </p:sp>
        <p:sp>
          <p:nvSpPr>
            <p:cNvPr id="94249" name="Text Box 9"/>
            <p:cNvSpPr txBox="1">
              <a:spLocks noChangeArrowheads="1"/>
            </p:cNvSpPr>
            <p:nvPr/>
          </p:nvSpPr>
          <p:spPr bwMode="auto">
            <a:xfrm>
              <a:off x="4942" y="3177"/>
              <a:ext cx="44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Clauses 7, 12.5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420688" y="1116013"/>
            <a:ext cx="1181101" cy="4665662"/>
            <a:chOff x="265" y="703"/>
            <a:chExt cx="744" cy="2939"/>
          </a:xfrm>
        </p:grpSpPr>
        <p:sp>
          <p:nvSpPr>
            <p:cNvPr id="409605" name="Rectangle 5"/>
            <p:cNvSpPr>
              <a:spLocks noChangeArrowheads="1"/>
            </p:cNvSpPr>
            <p:nvPr/>
          </p:nvSpPr>
          <p:spPr bwMode="auto">
            <a:xfrm>
              <a:off x="312" y="703"/>
              <a:ext cx="672" cy="2939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6980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245" name="Text Box 11"/>
            <p:cNvSpPr txBox="1">
              <a:spLocks noChangeArrowheads="1"/>
            </p:cNvSpPr>
            <p:nvPr/>
          </p:nvSpPr>
          <p:spPr bwMode="auto">
            <a:xfrm>
              <a:off x="392" y="3404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Clause 5</a:t>
              </a:r>
            </a:p>
          </p:txBody>
        </p:sp>
        <p:sp>
          <p:nvSpPr>
            <p:cNvPr id="94246" name="Text Box 12"/>
            <p:cNvSpPr txBox="1">
              <a:spLocks noChangeArrowheads="1"/>
            </p:cNvSpPr>
            <p:nvPr/>
          </p:nvSpPr>
          <p:spPr bwMode="auto">
            <a:xfrm>
              <a:off x="265" y="804"/>
              <a:ext cx="744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Management of Functional Safety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Functional Safety Assessment </a:t>
              </a:r>
              <a:b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endPara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Auditing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790700" y="1116013"/>
            <a:ext cx="762000" cy="4665662"/>
            <a:chOff x="1392" y="960"/>
            <a:chExt cx="480" cy="2496"/>
          </a:xfrm>
        </p:grpSpPr>
        <p:sp>
          <p:nvSpPr>
            <p:cNvPr id="409606" name="Rectangle 6"/>
            <p:cNvSpPr>
              <a:spLocks noChangeArrowheads="1"/>
            </p:cNvSpPr>
            <p:nvPr/>
          </p:nvSpPr>
          <p:spPr bwMode="auto">
            <a:xfrm>
              <a:off x="1392" y="960"/>
              <a:ext cx="480" cy="2496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tint val="7294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242" name="Text Box 10"/>
            <p:cNvSpPr txBox="1">
              <a:spLocks noChangeArrowheads="1"/>
            </p:cNvSpPr>
            <p:nvPr/>
          </p:nvSpPr>
          <p:spPr bwMode="auto">
            <a:xfrm>
              <a:off x="1438" y="3072"/>
              <a:ext cx="38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Clause 6.2</a:t>
              </a:r>
            </a:p>
          </p:txBody>
        </p:sp>
        <p:sp>
          <p:nvSpPr>
            <p:cNvPr id="94243" name="Text Box 13"/>
            <p:cNvSpPr txBox="1">
              <a:spLocks noChangeArrowheads="1"/>
            </p:cNvSpPr>
            <p:nvPr/>
          </p:nvSpPr>
          <p:spPr bwMode="auto">
            <a:xfrm>
              <a:off x="1392" y="1046"/>
              <a:ext cx="474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Safety Life-cycle Structure and Planning</a:t>
              </a:r>
            </a:p>
          </p:txBody>
        </p:sp>
      </p:grp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3581400" y="1116013"/>
            <a:ext cx="3276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Hazard and Risk Assessment</a:t>
            </a:r>
          </a:p>
          <a:p>
            <a:pPr algn="ctr" eaLnBrk="1" hangingPunct="1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Clause 8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581400" y="1495425"/>
            <a:ext cx="3276600" cy="596900"/>
            <a:chOff x="2256" y="942"/>
            <a:chExt cx="2064" cy="376"/>
          </a:xfrm>
        </p:grpSpPr>
        <p:sp>
          <p:nvSpPr>
            <p:cNvPr id="409616" name="Rectangle 16"/>
            <p:cNvSpPr>
              <a:spLocks noChangeArrowheads="1"/>
            </p:cNvSpPr>
            <p:nvPr/>
          </p:nvSpPr>
          <p:spPr bwMode="auto">
            <a:xfrm>
              <a:off x="2256" y="1076"/>
              <a:ext cx="2064" cy="242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tint val="5725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br>
                <a:rPr lang="en-US" sz="1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Allocation of Safety Functions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 </a:t>
              </a:r>
              <a:br>
                <a:rPr lang="en-US" sz="1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to Protection Layers,  Clause 9</a:t>
              </a:r>
            </a:p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09630" name="Line 30"/>
            <p:cNvSpPr>
              <a:spLocks noChangeShapeType="1"/>
            </p:cNvSpPr>
            <p:nvPr/>
          </p:nvSpPr>
          <p:spPr bwMode="auto">
            <a:xfrm>
              <a:off x="3276" y="942"/>
              <a:ext cx="0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181600" y="2092325"/>
            <a:ext cx="1981200" cy="1422400"/>
            <a:chOff x="3264" y="1318"/>
            <a:chExt cx="1248" cy="896"/>
          </a:xfrm>
        </p:grpSpPr>
        <p:sp>
          <p:nvSpPr>
            <p:cNvPr id="409622" name="Rectangle 22"/>
            <p:cNvSpPr>
              <a:spLocks noChangeArrowheads="1"/>
            </p:cNvSpPr>
            <p:nvPr/>
          </p:nvSpPr>
          <p:spPr bwMode="auto">
            <a:xfrm>
              <a:off x="3264" y="1892"/>
              <a:ext cx="1248" cy="32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br>
                <a:rPr lang="en-US" sz="1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Design and Development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 Of Other Means of Risk Reduction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Clause 9</a:t>
              </a:r>
            </a:p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09643" name="Line 43"/>
            <p:cNvSpPr>
              <a:spLocks noChangeShapeType="1"/>
            </p:cNvSpPr>
            <p:nvPr/>
          </p:nvSpPr>
          <p:spPr bwMode="auto">
            <a:xfrm>
              <a:off x="4126" y="1318"/>
              <a:ext cx="0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67125" y="2093913"/>
            <a:ext cx="2674938" cy="723900"/>
            <a:chOff x="2310" y="1319"/>
            <a:chExt cx="1685" cy="456"/>
          </a:xfrm>
        </p:grpSpPr>
        <p:sp>
          <p:nvSpPr>
            <p:cNvPr id="409618" name="Rectangle 18"/>
            <p:cNvSpPr>
              <a:spLocks noChangeArrowheads="1"/>
            </p:cNvSpPr>
            <p:nvPr/>
          </p:nvSpPr>
          <p:spPr bwMode="auto">
            <a:xfrm>
              <a:off x="2310" y="1453"/>
              <a:ext cx="1685" cy="322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tint val="4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Safety Requirements Specification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for the Safety Instrumented System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Clauses 10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09644" name="Line 44"/>
            <p:cNvSpPr>
              <a:spLocks noChangeShapeType="1"/>
            </p:cNvSpPr>
            <p:nvPr/>
          </p:nvSpPr>
          <p:spPr bwMode="auto">
            <a:xfrm>
              <a:off x="2798" y="1319"/>
              <a:ext cx="0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3175000" y="2817813"/>
            <a:ext cx="1865313" cy="687387"/>
            <a:chOff x="2000" y="1775"/>
            <a:chExt cx="1175" cy="433"/>
          </a:xfrm>
        </p:grpSpPr>
        <p:sp>
          <p:nvSpPr>
            <p:cNvPr id="409620" name="Rectangle 20"/>
            <p:cNvSpPr>
              <a:spLocks noChangeArrowheads="1"/>
            </p:cNvSpPr>
            <p:nvPr/>
          </p:nvSpPr>
          <p:spPr bwMode="auto">
            <a:xfrm>
              <a:off x="2000" y="1886"/>
              <a:ext cx="1175" cy="32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2862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br>
                <a:rPr lang="en-US" sz="1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Design and Engineering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Of Safety Instrumented System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Clauses 11, 12 and 13</a:t>
              </a:r>
            </a:p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09645" name="Line 45"/>
            <p:cNvSpPr>
              <a:spLocks noChangeShapeType="1"/>
            </p:cNvSpPr>
            <p:nvPr/>
          </p:nvSpPr>
          <p:spPr bwMode="auto">
            <a:xfrm>
              <a:off x="2624" y="177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576638" y="3506788"/>
            <a:ext cx="3271837" cy="566737"/>
            <a:chOff x="2253" y="2209"/>
            <a:chExt cx="2061" cy="357"/>
          </a:xfrm>
        </p:grpSpPr>
        <p:sp>
          <p:nvSpPr>
            <p:cNvPr id="409624" name="Rectangle 24"/>
            <p:cNvSpPr>
              <a:spLocks noChangeArrowheads="1"/>
            </p:cNvSpPr>
            <p:nvPr/>
          </p:nvSpPr>
          <p:spPr bwMode="auto">
            <a:xfrm>
              <a:off x="2253" y="2326"/>
              <a:ext cx="2061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tint val="38039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Installation, Commissioning, and Validation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Clauses 14 and 15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09646" name="Line 46"/>
            <p:cNvSpPr>
              <a:spLocks noChangeShapeType="1"/>
            </p:cNvSpPr>
            <p:nvPr/>
          </p:nvSpPr>
          <p:spPr bwMode="auto">
            <a:xfrm>
              <a:off x="2605" y="2209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47" name="Line 47"/>
            <p:cNvSpPr>
              <a:spLocks noChangeShapeType="1"/>
            </p:cNvSpPr>
            <p:nvPr/>
          </p:nvSpPr>
          <p:spPr bwMode="auto">
            <a:xfrm>
              <a:off x="3523" y="221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575050" y="4075113"/>
            <a:ext cx="3271838" cy="560387"/>
            <a:chOff x="2252" y="2567"/>
            <a:chExt cx="2061" cy="353"/>
          </a:xfrm>
        </p:grpSpPr>
        <p:sp>
          <p:nvSpPr>
            <p:cNvPr id="409626" name="Rectangle 26"/>
            <p:cNvSpPr>
              <a:spLocks noChangeArrowheads="1"/>
            </p:cNvSpPr>
            <p:nvPr/>
          </p:nvSpPr>
          <p:spPr bwMode="auto">
            <a:xfrm>
              <a:off x="2252" y="2680"/>
              <a:ext cx="2061" cy="240"/>
            </a:xfrm>
            <a:prstGeom prst="rect">
              <a:avLst/>
            </a:prstGeom>
            <a:gradFill rotWithShape="1">
              <a:gsLst>
                <a:gs pos="0">
                  <a:srgbClr val="FF9966"/>
                </a:gs>
                <a:gs pos="100000">
                  <a:srgbClr val="FF9966">
                    <a:gamma/>
                    <a:tint val="5725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Operation and Maintenance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Clause 16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09648" name="Line 48"/>
            <p:cNvSpPr>
              <a:spLocks noChangeShapeType="1"/>
            </p:cNvSpPr>
            <p:nvPr/>
          </p:nvSpPr>
          <p:spPr bwMode="auto">
            <a:xfrm>
              <a:off x="3299" y="2567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576638" y="4640263"/>
            <a:ext cx="3271837" cy="561975"/>
            <a:chOff x="2253" y="2923"/>
            <a:chExt cx="2061" cy="354"/>
          </a:xfrm>
        </p:grpSpPr>
        <p:sp>
          <p:nvSpPr>
            <p:cNvPr id="409628" name="Rectangle 28"/>
            <p:cNvSpPr>
              <a:spLocks noChangeArrowheads="1"/>
            </p:cNvSpPr>
            <p:nvPr/>
          </p:nvSpPr>
          <p:spPr bwMode="auto">
            <a:xfrm>
              <a:off x="2253" y="3037"/>
              <a:ext cx="2061" cy="24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tint val="4117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Modification</a:t>
              </a:r>
            </a:p>
            <a:p>
              <a:pPr algn="ctr" eaLnBrk="1" hangingPunct="1">
                <a:defRPr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Clause 17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09649" name="Line 49"/>
            <p:cNvSpPr>
              <a:spLocks noChangeShapeType="1"/>
            </p:cNvSpPr>
            <p:nvPr/>
          </p:nvSpPr>
          <p:spPr bwMode="auto">
            <a:xfrm>
              <a:off x="3301" y="292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3576638" y="5202238"/>
            <a:ext cx="3271837" cy="563562"/>
            <a:chOff x="2253" y="3277"/>
            <a:chExt cx="2061" cy="355"/>
          </a:xfrm>
        </p:grpSpPr>
        <p:sp>
          <p:nvSpPr>
            <p:cNvPr id="409636" name="Rectangle 36"/>
            <p:cNvSpPr>
              <a:spLocks noChangeArrowheads="1"/>
            </p:cNvSpPr>
            <p:nvPr/>
          </p:nvSpPr>
          <p:spPr bwMode="auto">
            <a:xfrm>
              <a:off x="2253" y="3392"/>
              <a:ext cx="2061" cy="240"/>
            </a:xfrm>
            <a:prstGeom prst="rect">
              <a:avLst/>
            </a:prstGeom>
            <a:gradFill rotWithShape="1">
              <a:gsLst>
                <a:gs pos="0">
                  <a:srgbClr val="FF6600">
                    <a:alpha val="80000"/>
                  </a:srgbClr>
                </a:gs>
                <a:gs pos="100000">
                  <a:srgbClr val="FF6600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Decommissioning</a:t>
              </a:r>
            </a:p>
            <a:p>
              <a:pPr algn="ctr" eaLnBrk="1" hangingPunct="1">
                <a:defRPr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Clause 18</a:t>
              </a:r>
              <a:endPara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09650" name="Line 50"/>
            <p:cNvSpPr>
              <a:spLocks noChangeShapeType="1"/>
            </p:cNvSpPr>
            <p:nvPr/>
          </p:nvSpPr>
          <p:spPr bwMode="auto">
            <a:xfrm>
              <a:off x="3301" y="3277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91BD3C-421D-4AAA-86AC-1AB68CFA9A8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67" y="574832"/>
            <a:ext cx="8392161" cy="66305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&amp; Gas Systems (FGS)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	for Engineers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02327" y="1573732"/>
            <a:ext cx="8391525" cy="3831431"/>
          </a:xfrm>
        </p:spPr>
        <p:txBody>
          <a:bodyPr>
            <a:normAutofit/>
          </a:bodyPr>
          <a:lstStyle/>
          <a:p>
            <a:r>
              <a:rPr lang="en-US" sz="2000" dirty="0"/>
              <a:t>Widely Used but difficult to develop standards</a:t>
            </a:r>
          </a:p>
          <a:p>
            <a:r>
              <a:rPr lang="en-US" sz="2000" dirty="0"/>
              <a:t>History is Rules of Thumb or Engineering Heuristics</a:t>
            </a:r>
          </a:p>
          <a:p>
            <a:r>
              <a:rPr lang="en-US" sz="2000" dirty="0"/>
              <a:t>Two Common Problems Historically</a:t>
            </a:r>
          </a:p>
          <a:p>
            <a:pPr lvl="1"/>
            <a:r>
              <a:rPr lang="en-US" sz="1600" dirty="0"/>
              <a:t>unable to detect hazards due to an insufficient number or poorly located detectors </a:t>
            </a:r>
          </a:p>
          <a:p>
            <a:pPr lvl="2"/>
            <a:r>
              <a:rPr lang="en-US" sz="1400" dirty="0"/>
              <a:t>Inadequate methods for evaluating coverage of detector arrays </a:t>
            </a:r>
          </a:p>
          <a:p>
            <a:pPr lvl="1"/>
            <a:r>
              <a:rPr lang="en-US" sz="1600" dirty="0"/>
              <a:t>Relatively high frequency of spurious activation </a:t>
            </a:r>
          </a:p>
          <a:p>
            <a:pPr lvl="2"/>
            <a:r>
              <a:rPr lang="en-US" sz="1400" dirty="0"/>
              <a:t>Many FGS systems / alarms are bypassed or ignored 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9CB8C14-8013-4855-A026-71C234E301CA}"/>
              </a:ext>
            </a:extLst>
          </p:cNvPr>
          <p:cNvSpPr txBox="1">
            <a:spLocks/>
          </p:cNvSpPr>
          <p:nvPr/>
        </p:nvSpPr>
        <p:spPr>
          <a:xfrm>
            <a:off x="4305300" y="6553200"/>
            <a:ext cx="533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B8FAE9A-2C2F-4174-9E72-2394106D83A2}" type="slidenum">
              <a:rPr lang="en-US" altLang="en-US" sz="14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B7F46D0-E0A8-4D54-A57A-1BA47C499541}"/>
              </a:ext>
            </a:extLst>
          </p:cNvPr>
          <p:cNvSpPr txBox="1">
            <a:spLocks/>
          </p:cNvSpPr>
          <p:nvPr/>
        </p:nvSpPr>
        <p:spPr bwMode="auto">
          <a:xfrm>
            <a:off x="6065838" y="6553200"/>
            <a:ext cx="307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kern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– 2018</a:t>
            </a:r>
            <a:endParaRPr lang="en-US" altLang="en-US" sz="1000" b="1" kern="0" dirty="0">
              <a:solidFill>
                <a:srgbClr val="3366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55DA8-BAC9-4233-89A7-0E63F8E6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82" y="4196322"/>
            <a:ext cx="3178578" cy="21758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2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373063" y="11223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800100" indent="-3429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257300" indent="-3429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ISA TR 84.00.07 Provides guidance for FGS design in accordance with the principles of ISA / IEC 61511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Specify and Verify Performance Targets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F&amp;G Mapping for Coverage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Written specifically for </a:t>
            </a:r>
            <a:br>
              <a:rPr lang="en-US" dirty="0">
                <a:solidFill>
                  <a:schemeClr val="tx1"/>
                </a:solidFill>
                <a:latin typeface="Calibri" charset="0"/>
              </a:rPr>
            </a:br>
            <a:r>
              <a:rPr lang="en-US" dirty="0">
                <a:solidFill>
                  <a:schemeClr val="tx1"/>
                </a:solidFill>
                <a:latin typeface="Calibri" charset="0"/>
              </a:rPr>
              <a:t>process industry</a:t>
            </a:r>
          </a:p>
          <a:p>
            <a:pPr marL="457200" lvl="1" indent="0">
              <a:spcBef>
                <a:spcPct val="20000"/>
              </a:spcBef>
              <a:defRPr/>
            </a:pP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457200" lvl="1" indent="0"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Not intended as  replacement for</a:t>
            </a:r>
            <a:br>
              <a:rPr lang="en-US" sz="2000" i="1" dirty="0">
                <a:solidFill>
                  <a:schemeClr val="tx1"/>
                </a:solidFill>
                <a:latin typeface="Calibri" charset="0"/>
              </a:rPr>
            </a:b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prescriptive design codes;</a:t>
            </a:r>
            <a:br>
              <a:rPr lang="en-US" sz="2000" i="1" dirty="0">
                <a:solidFill>
                  <a:schemeClr val="tx1"/>
                </a:solidFill>
                <a:latin typeface="Calibri" charset="0"/>
              </a:rPr>
            </a:b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intended as supplement</a:t>
            </a:r>
          </a:p>
          <a:p>
            <a:pPr marL="457200" lvl="1" indent="0">
              <a:spcBef>
                <a:spcPct val="20000"/>
              </a:spcBef>
              <a:defRPr/>
            </a:pPr>
            <a:endParaRPr lang="en-US" sz="2000" i="1" dirty="0">
              <a:solidFill>
                <a:schemeClr val="tx1"/>
              </a:solidFill>
              <a:latin typeface="Calibri" charset="0"/>
            </a:endParaRPr>
          </a:p>
          <a:p>
            <a:pPr marL="457200" lvl="1" indent="0">
              <a:spcBef>
                <a:spcPct val="20000"/>
              </a:spcBef>
              <a:defRPr/>
            </a:pPr>
            <a:endParaRPr lang="en-US" sz="2000" i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03200"/>
            <a:ext cx="810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Performance-Based FGS Guidelines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98763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C53FD-48CB-43F7-B0FA-E45C56B5ABC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D3DBB-399C-4A06-AB43-AA940C755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–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D5D9-139F-4E27-B351-506407AB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 84.00.07-2018</a:t>
            </a:r>
            <a:br>
              <a:rPr lang="en-US" dirty="0"/>
            </a:br>
            <a:r>
              <a:rPr lang="en-US" sz="2400" dirty="0"/>
              <a:t>Guidance on the Evaluation of Fire,</a:t>
            </a:r>
            <a:br>
              <a:rPr lang="en-US" sz="2400" dirty="0"/>
            </a:br>
            <a:r>
              <a:rPr lang="en-US" sz="2400" dirty="0"/>
              <a:t>Combustible Gas, and Toxic Gas System Effectiveness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9312F5-93F4-41C5-ABF3-83EDF443DF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B3951-E777-494B-8B2C-3A1C449977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A1D4C-3CE6-4A98-A175-AC0074E7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030"/>
            <a:ext cx="9144000" cy="47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696075" y="55610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400675" y="55610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105275" y="55610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886075" y="55610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66875" y="55610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19075" y="556101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Remote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6696075" y="50466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400675" y="504666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4105275" y="504666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886075" y="50466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1666875" y="50466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219075" y="504666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Low</a:t>
            </a:r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6696075" y="453231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5400675" y="453231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4105275" y="4532313"/>
            <a:ext cx="12954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09" name="Rectangle 18"/>
          <p:cNvSpPr>
            <a:spLocks noChangeArrowheads="1"/>
          </p:cNvSpPr>
          <p:nvPr/>
        </p:nvSpPr>
        <p:spPr bwMode="auto">
          <a:xfrm>
            <a:off x="2886075" y="45323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0" name="Rectangle 19"/>
          <p:cNvSpPr>
            <a:spLocks noChangeArrowheads="1"/>
          </p:cNvSpPr>
          <p:nvPr/>
        </p:nvSpPr>
        <p:spPr bwMode="auto">
          <a:xfrm>
            <a:off x="1666875" y="45323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219075" y="453231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Md. Low</a:t>
            </a: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6696075" y="401796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5400675" y="40179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4105275" y="40179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2886075" y="40179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1666875" y="401796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17" name="Rectangle 26"/>
          <p:cNvSpPr>
            <a:spLocks noChangeArrowheads="1"/>
          </p:cNvSpPr>
          <p:nvPr/>
        </p:nvSpPr>
        <p:spPr bwMode="auto">
          <a:xfrm>
            <a:off x="219075" y="401796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Med.</a:t>
            </a:r>
          </a:p>
        </p:txBody>
      </p:sp>
      <p:sp>
        <p:nvSpPr>
          <p:cNvPr id="8218" name="Rectangle 27"/>
          <p:cNvSpPr>
            <a:spLocks noChangeArrowheads="1"/>
          </p:cNvSpPr>
          <p:nvPr/>
        </p:nvSpPr>
        <p:spPr bwMode="auto">
          <a:xfrm>
            <a:off x="6696075" y="350361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19" name="Rectangle 28"/>
          <p:cNvSpPr>
            <a:spLocks noChangeArrowheads="1"/>
          </p:cNvSpPr>
          <p:nvPr/>
        </p:nvSpPr>
        <p:spPr bwMode="auto">
          <a:xfrm>
            <a:off x="5400675" y="350361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4105275" y="350361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2886075" y="350361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2" name="Rectangle 31"/>
          <p:cNvSpPr>
            <a:spLocks noChangeArrowheads="1"/>
          </p:cNvSpPr>
          <p:nvPr/>
        </p:nvSpPr>
        <p:spPr bwMode="auto">
          <a:xfrm>
            <a:off x="1666875" y="3503613"/>
            <a:ext cx="1219200" cy="514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No further action</a:t>
            </a: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152400" y="3503613"/>
            <a:ext cx="1485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Md. High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6696075" y="2989263"/>
            <a:ext cx="1295400" cy="514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Immediate Action</a:t>
            </a:r>
          </a:p>
        </p:txBody>
      </p:sp>
      <p:sp>
        <p:nvSpPr>
          <p:cNvPr id="8225" name="Rectangle 34"/>
          <p:cNvSpPr>
            <a:spLocks noChangeArrowheads="1"/>
          </p:cNvSpPr>
          <p:nvPr/>
        </p:nvSpPr>
        <p:spPr bwMode="auto">
          <a:xfrm>
            <a:off x="5400675" y="298926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26" name="Rectangle 35"/>
          <p:cNvSpPr>
            <a:spLocks noChangeArrowheads="1"/>
          </p:cNvSpPr>
          <p:nvPr/>
        </p:nvSpPr>
        <p:spPr bwMode="auto">
          <a:xfrm>
            <a:off x="4105275" y="2989263"/>
            <a:ext cx="12954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7" name="Rectangle 36"/>
          <p:cNvSpPr>
            <a:spLocks noChangeArrowheads="1"/>
          </p:cNvSpPr>
          <p:nvPr/>
        </p:nvSpPr>
        <p:spPr bwMode="auto">
          <a:xfrm>
            <a:off x="2886075" y="298926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8" name="Rectangle 37"/>
          <p:cNvSpPr>
            <a:spLocks noChangeArrowheads="1"/>
          </p:cNvSpPr>
          <p:nvPr/>
        </p:nvSpPr>
        <p:spPr bwMode="auto">
          <a:xfrm>
            <a:off x="1666875" y="298926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29" name="Rectangle 38"/>
          <p:cNvSpPr>
            <a:spLocks noChangeArrowheads="1"/>
          </p:cNvSpPr>
          <p:nvPr/>
        </p:nvSpPr>
        <p:spPr bwMode="auto">
          <a:xfrm>
            <a:off x="219075" y="298926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High</a:t>
            </a:r>
          </a:p>
        </p:txBody>
      </p:sp>
      <p:sp>
        <p:nvSpPr>
          <p:cNvPr id="8230" name="Rectangle 39"/>
          <p:cNvSpPr>
            <a:spLocks noChangeArrowheads="1"/>
          </p:cNvSpPr>
          <p:nvPr/>
        </p:nvSpPr>
        <p:spPr bwMode="auto">
          <a:xfrm>
            <a:off x="6696075" y="2474913"/>
            <a:ext cx="1295400" cy="514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Immediate Action</a:t>
            </a:r>
          </a:p>
        </p:txBody>
      </p:sp>
      <p:sp>
        <p:nvSpPr>
          <p:cNvPr id="8231" name="Rectangle 40"/>
          <p:cNvSpPr>
            <a:spLocks noChangeArrowheads="1"/>
          </p:cNvSpPr>
          <p:nvPr/>
        </p:nvSpPr>
        <p:spPr bwMode="auto">
          <a:xfrm>
            <a:off x="5400675" y="2474913"/>
            <a:ext cx="1295400" cy="514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Immediate Action</a:t>
            </a:r>
          </a:p>
        </p:txBody>
      </p:sp>
      <p:sp>
        <p:nvSpPr>
          <p:cNvPr id="8232" name="Rectangle 41"/>
          <p:cNvSpPr>
            <a:spLocks noChangeArrowheads="1"/>
          </p:cNvSpPr>
          <p:nvPr/>
        </p:nvSpPr>
        <p:spPr bwMode="auto">
          <a:xfrm>
            <a:off x="4105275" y="2474913"/>
            <a:ext cx="1295400" cy="514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dirty="0">
                <a:solidFill>
                  <a:srgbClr val="333333"/>
                </a:solidFill>
              </a:rPr>
              <a:t>Action at Next Opportunity</a:t>
            </a:r>
          </a:p>
        </p:txBody>
      </p:sp>
      <p:sp>
        <p:nvSpPr>
          <p:cNvPr id="8233" name="Rectangle 42"/>
          <p:cNvSpPr>
            <a:spLocks noChangeArrowheads="1"/>
          </p:cNvSpPr>
          <p:nvPr/>
        </p:nvSpPr>
        <p:spPr bwMode="auto">
          <a:xfrm>
            <a:off x="2886075" y="247491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34" name="Rectangle 43"/>
          <p:cNvSpPr>
            <a:spLocks noChangeArrowheads="1"/>
          </p:cNvSpPr>
          <p:nvPr/>
        </p:nvSpPr>
        <p:spPr bwMode="auto">
          <a:xfrm>
            <a:off x="1666875" y="2474913"/>
            <a:ext cx="1219200" cy="514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>
                <a:solidFill>
                  <a:srgbClr val="333333"/>
                </a:solidFill>
              </a:rPr>
              <a:t>Optional</a:t>
            </a:r>
          </a:p>
        </p:txBody>
      </p:sp>
      <p:sp>
        <p:nvSpPr>
          <p:cNvPr id="8235" name="Rectangle 44"/>
          <p:cNvSpPr>
            <a:spLocks noChangeArrowheads="1"/>
          </p:cNvSpPr>
          <p:nvPr/>
        </p:nvSpPr>
        <p:spPr bwMode="auto">
          <a:xfrm>
            <a:off x="219075" y="2474913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V. High</a:t>
            </a:r>
          </a:p>
        </p:txBody>
      </p:sp>
      <p:sp>
        <p:nvSpPr>
          <p:cNvPr id="8236" name="Rectangle 45"/>
          <p:cNvSpPr>
            <a:spLocks noChangeArrowheads="1"/>
          </p:cNvSpPr>
          <p:nvPr/>
        </p:nvSpPr>
        <p:spPr bwMode="auto">
          <a:xfrm>
            <a:off x="6696075" y="144780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5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Multiple Fatality</a:t>
            </a:r>
          </a:p>
        </p:txBody>
      </p:sp>
      <p:sp>
        <p:nvSpPr>
          <p:cNvPr id="8237" name="Rectangle 46"/>
          <p:cNvSpPr>
            <a:spLocks noChangeArrowheads="1"/>
          </p:cNvSpPr>
          <p:nvPr/>
        </p:nvSpPr>
        <p:spPr bwMode="auto">
          <a:xfrm>
            <a:off x="5400675" y="144780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4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Single Fatality</a:t>
            </a:r>
          </a:p>
        </p:txBody>
      </p:sp>
      <p:sp>
        <p:nvSpPr>
          <p:cNvPr id="8238" name="Rectangle 47"/>
          <p:cNvSpPr>
            <a:spLocks noChangeArrowheads="1"/>
          </p:cNvSpPr>
          <p:nvPr/>
        </p:nvSpPr>
        <p:spPr bwMode="auto">
          <a:xfrm>
            <a:off x="4105275" y="1447800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3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Severe Injury</a:t>
            </a:r>
          </a:p>
        </p:txBody>
      </p:sp>
      <p:sp>
        <p:nvSpPr>
          <p:cNvPr id="8239" name="Rectangle 48"/>
          <p:cNvSpPr>
            <a:spLocks noChangeArrowheads="1"/>
          </p:cNvSpPr>
          <p:nvPr/>
        </p:nvSpPr>
        <p:spPr bwMode="auto">
          <a:xfrm>
            <a:off x="2886075" y="1447800"/>
            <a:ext cx="12192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2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Moderate Injury</a:t>
            </a:r>
          </a:p>
        </p:txBody>
      </p:sp>
      <p:sp>
        <p:nvSpPr>
          <p:cNvPr id="8240" name="Rectangle 49"/>
          <p:cNvSpPr>
            <a:spLocks noChangeArrowheads="1"/>
          </p:cNvSpPr>
          <p:nvPr/>
        </p:nvSpPr>
        <p:spPr bwMode="auto">
          <a:xfrm>
            <a:off x="1666875" y="1447800"/>
            <a:ext cx="12192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Category 1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333333"/>
                </a:solidFill>
              </a:rPr>
              <a:t>Minor Injury</a:t>
            </a:r>
          </a:p>
          <a:p>
            <a:pPr eaLnBrk="1" hangingPunct="1">
              <a:buFontTx/>
              <a:buNone/>
            </a:pPr>
            <a:endParaRPr lang="en-US" altLang="en-US" sz="1400">
              <a:solidFill>
                <a:srgbClr val="333333"/>
              </a:solidFill>
            </a:endParaRPr>
          </a:p>
        </p:txBody>
      </p:sp>
      <p:sp>
        <p:nvSpPr>
          <p:cNvPr id="8241" name="Rectangle 50"/>
          <p:cNvSpPr>
            <a:spLocks noChangeArrowheads="1"/>
          </p:cNvSpPr>
          <p:nvPr/>
        </p:nvSpPr>
        <p:spPr bwMode="auto">
          <a:xfrm>
            <a:off x="219075" y="1447800"/>
            <a:ext cx="14478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>
              <a:solidFill>
                <a:srgbClr val="333333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333333"/>
                </a:solidFill>
              </a:rPr>
              <a:t>Frequency per year</a:t>
            </a:r>
          </a:p>
        </p:txBody>
      </p:sp>
      <p:sp>
        <p:nvSpPr>
          <p:cNvPr id="8242" name="Line 51"/>
          <p:cNvSpPr>
            <a:spLocks noChangeShapeType="1"/>
          </p:cNvSpPr>
          <p:nvPr/>
        </p:nvSpPr>
        <p:spPr bwMode="auto">
          <a:xfrm>
            <a:off x="219075" y="1447800"/>
            <a:ext cx="777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Line 52"/>
          <p:cNvSpPr>
            <a:spLocks noChangeShapeType="1"/>
          </p:cNvSpPr>
          <p:nvPr/>
        </p:nvSpPr>
        <p:spPr bwMode="auto">
          <a:xfrm>
            <a:off x="219075" y="24749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Line 53"/>
          <p:cNvSpPr>
            <a:spLocks noChangeShapeType="1"/>
          </p:cNvSpPr>
          <p:nvPr/>
        </p:nvSpPr>
        <p:spPr bwMode="auto">
          <a:xfrm>
            <a:off x="219075" y="298926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Line 54"/>
          <p:cNvSpPr>
            <a:spLocks noChangeShapeType="1"/>
          </p:cNvSpPr>
          <p:nvPr/>
        </p:nvSpPr>
        <p:spPr bwMode="auto">
          <a:xfrm>
            <a:off x="219075" y="35036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55"/>
          <p:cNvSpPr>
            <a:spLocks noChangeShapeType="1"/>
          </p:cNvSpPr>
          <p:nvPr/>
        </p:nvSpPr>
        <p:spPr bwMode="auto">
          <a:xfrm>
            <a:off x="219075" y="401796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7" name="Line 56"/>
          <p:cNvSpPr>
            <a:spLocks noChangeShapeType="1"/>
          </p:cNvSpPr>
          <p:nvPr/>
        </p:nvSpPr>
        <p:spPr bwMode="auto">
          <a:xfrm>
            <a:off x="219075" y="45323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>
            <a:off x="219075" y="504666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9" name="Line 58"/>
          <p:cNvSpPr>
            <a:spLocks noChangeShapeType="1"/>
          </p:cNvSpPr>
          <p:nvPr/>
        </p:nvSpPr>
        <p:spPr bwMode="auto">
          <a:xfrm>
            <a:off x="219075" y="55610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0" name="Line 59"/>
          <p:cNvSpPr>
            <a:spLocks noChangeShapeType="1"/>
          </p:cNvSpPr>
          <p:nvPr/>
        </p:nvSpPr>
        <p:spPr bwMode="auto">
          <a:xfrm>
            <a:off x="16668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1" name="Line 60"/>
          <p:cNvSpPr>
            <a:spLocks noChangeShapeType="1"/>
          </p:cNvSpPr>
          <p:nvPr/>
        </p:nvSpPr>
        <p:spPr bwMode="auto">
          <a:xfrm>
            <a:off x="28860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61"/>
          <p:cNvSpPr>
            <a:spLocks noChangeShapeType="1"/>
          </p:cNvSpPr>
          <p:nvPr/>
        </p:nvSpPr>
        <p:spPr bwMode="auto">
          <a:xfrm>
            <a:off x="41052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62"/>
          <p:cNvSpPr>
            <a:spLocks noChangeShapeType="1"/>
          </p:cNvSpPr>
          <p:nvPr/>
        </p:nvSpPr>
        <p:spPr bwMode="auto">
          <a:xfrm>
            <a:off x="54006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63"/>
          <p:cNvSpPr>
            <a:spLocks noChangeShapeType="1"/>
          </p:cNvSpPr>
          <p:nvPr/>
        </p:nvSpPr>
        <p:spPr bwMode="auto">
          <a:xfrm>
            <a:off x="6696075" y="1447800"/>
            <a:ext cx="0" cy="462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64"/>
          <p:cNvSpPr>
            <a:spLocks noChangeShapeType="1"/>
          </p:cNvSpPr>
          <p:nvPr/>
        </p:nvSpPr>
        <p:spPr bwMode="auto">
          <a:xfrm>
            <a:off x="219075" y="1447800"/>
            <a:ext cx="0" cy="46275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65"/>
          <p:cNvSpPr>
            <a:spLocks noChangeShapeType="1"/>
          </p:cNvSpPr>
          <p:nvPr/>
        </p:nvSpPr>
        <p:spPr bwMode="auto">
          <a:xfrm>
            <a:off x="7991475" y="1447800"/>
            <a:ext cx="0" cy="46275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Line 66"/>
          <p:cNvSpPr>
            <a:spLocks noChangeShapeType="1"/>
          </p:cNvSpPr>
          <p:nvPr/>
        </p:nvSpPr>
        <p:spPr bwMode="auto">
          <a:xfrm>
            <a:off x="219075" y="6075363"/>
            <a:ext cx="777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8" name="Text Box 68"/>
          <p:cNvSpPr txBox="1">
            <a:spLocks noChangeArrowheads="1"/>
          </p:cNvSpPr>
          <p:nvPr/>
        </p:nvSpPr>
        <p:spPr bwMode="auto">
          <a:xfrm>
            <a:off x="1139343" y="2673968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-0</a:t>
            </a:r>
          </a:p>
        </p:txBody>
      </p:sp>
      <p:sp>
        <p:nvSpPr>
          <p:cNvPr id="8259" name="Text Box 70"/>
          <p:cNvSpPr txBox="1">
            <a:spLocks noChangeArrowheads="1"/>
          </p:cNvSpPr>
          <p:nvPr/>
        </p:nvSpPr>
        <p:spPr bwMode="auto">
          <a:xfrm>
            <a:off x="1133481" y="3696805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8260" name="Text Box 72"/>
          <p:cNvSpPr txBox="1">
            <a:spLocks noChangeArrowheads="1"/>
          </p:cNvSpPr>
          <p:nvPr/>
        </p:nvSpPr>
        <p:spPr bwMode="auto">
          <a:xfrm>
            <a:off x="1132382" y="4732467"/>
            <a:ext cx="533400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8261" name="Text Box 74"/>
          <p:cNvSpPr txBox="1">
            <a:spLocks noChangeArrowheads="1"/>
          </p:cNvSpPr>
          <p:nvPr/>
        </p:nvSpPr>
        <p:spPr bwMode="auto">
          <a:xfrm>
            <a:off x="1125420" y="5757504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-6</a:t>
            </a:r>
          </a:p>
        </p:txBody>
      </p:sp>
      <p:sp>
        <p:nvSpPr>
          <p:cNvPr id="8263" name="Rectangle 192"/>
          <p:cNvSpPr>
            <a:spLocks noChangeArrowheads="1"/>
          </p:cNvSpPr>
          <p:nvPr/>
        </p:nvSpPr>
        <p:spPr bwMode="auto">
          <a:xfrm>
            <a:off x="3600450" y="6067425"/>
            <a:ext cx="444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33"/>
                </a:solidFill>
                <a:latin typeface="Arial" panose="020B0604020202020204" pitchFamily="34" charset="0"/>
              </a:rPr>
              <a:t>Note: these are only </a:t>
            </a:r>
            <a:r>
              <a:rPr lang="en-US" altLang="en-US" sz="1400" i="1">
                <a:solidFill>
                  <a:srgbClr val="333333"/>
                </a:solidFill>
                <a:latin typeface="Arial" panose="020B0604020202020204" pitchFamily="34" charset="0"/>
              </a:rPr>
              <a:t>example </a:t>
            </a:r>
            <a:r>
              <a:rPr lang="en-US" altLang="en-US" sz="1400">
                <a:solidFill>
                  <a:srgbClr val="333333"/>
                </a:solidFill>
                <a:latin typeface="Arial" panose="020B0604020202020204" pitchFamily="34" charset="0"/>
              </a:rPr>
              <a:t>risk tolerance guidelines</a:t>
            </a:r>
          </a:p>
        </p:txBody>
      </p:sp>
      <p:sp>
        <p:nvSpPr>
          <p:cNvPr id="88" name="Oval 87"/>
          <p:cNvSpPr/>
          <p:nvPr/>
        </p:nvSpPr>
        <p:spPr bwMode="auto">
          <a:xfrm>
            <a:off x="5444100" y="4063355"/>
            <a:ext cx="983779" cy="406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6663301" y="3944293"/>
            <a:ext cx="1331912" cy="64928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  <p:cxnSp>
        <p:nvCxnSpPr>
          <p:cNvPr id="8268" name="Straight Arrow Connector 82"/>
          <p:cNvCxnSpPr>
            <a:cxnSpLocks noChangeShapeType="1"/>
            <a:endCxn id="88" idx="6"/>
          </p:cNvCxnSpPr>
          <p:nvPr/>
        </p:nvCxnSpPr>
        <p:spPr bwMode="auto">
          <a:xfrm flipH="1">
            <a:off x="6427879" y="4254766"/>
            <a:ext cx="259773" cy="1178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69" name="TextBox 89"/>
          <p:cNvSpPr txBox="1">
            <a:spLocks noChangeArrowheads="1"/>
          </p:cNvSpPr>
          <p:nvPr/>
        </p:nvSpPr>
        <p:spPr bwMode="auto">
          <a:xfrm>
            <a:off x="4435874" y="4365681"/>
            <a:ext cx="1374009" cy="4308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FGS Mitigated</a:t>
            </a:r>
            <a:br>
              <a:rPr lang="en-US" altLang="en-US" sz="1100" b="1" dirty="0"/>
            </a:br>
            <a:r>
              <a:rPr lang="en-US" altLang="en-US" sz="1100" b="1" dirty="0"/>
              <a:t>Risk</a:t>
            </a:r>
          </a:p>
        </p:txBody>
      </p:sp>
      <p:sp>
        <p:nvSpPr>
          <p:cNvPr id="8270" name="TextBox 90"/>
          <p:cNvSpPr txBox="1">
            <a:spLocks noChangeArrowheads="1"/>
          </p:cNvSpPr>
          <p:nvPr/>
        </p:nvSpPr>
        <p:spPr bwMode="auto">
          <a:xfrm>
            <a:off x="7635803" y="3909333"/>
            <a:ext cx="1159292" cy="4308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Unmitigated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Risk</a:t>
            </a:r>
          </a:p>
        </p:txBody>
      </p:sp>
      <p:sp>
        <p:nvSpPr>
          <p:cNvPr id="81" name="Footer Placeholder 3">
            <a:extLst>
              <a:ext uri="{FF2B5EF4-FFF2-40B4-BE49-F238E27FC236}">
                <a16:creationId xmlns:a16="http://schemas.microsoft.com/office/drawing/2014/main" id="{0FCE28E2-AAE6-49FF-B7B0-4248391CB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4B88247C-49F7-4324-98F9-20C5DB729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05300" y="6553200"/>
            <a:ext cx="533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1589C-190D-4D10-84C3-E17B2B887155}" type="slidenum">
              <a:rPr lang="en-US" altLang="en-US" sz="1400" smtClean="0">
                <a:solidFill>
                  <a:srgbClr val="33333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3" name="Text Box 68">
            <a:extLst>
              <a:ext uri="{FF2B5EF4-FFF2-40B4-BE49-F238E27FC236}">
                <a16:creationId xmlns:a16="http://schemas.microsoft.com/office/drawing/2014/main" id="{46A7C709-0654-4463-876B-1A0F9AC2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406" y="3187466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84" name="Text Box 68">
            <a:extLst>
              <a:ext uri="{FF2B5EF4-FFF2-40B4-BE49-F238E27FC236}">
                <a16:creationId xmlns:a16="http://schemas.microsoft.com/office/drawing/2014/main" id="{66A64A42-3FF4-4ED6-AB9A-AFAFA0BD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04" y="4213783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85" name="Text Box 72">
            <a:extLst>
              <a:ext uri="{FF2B5EF4-FFF2-40B4-BE49-F238E27FC236}">
                <a16:creationId xmlns:a16="http://schemas.microsoft.com/office/drawing/2014/main" id="{4D251207-547D-47CE-BC73-64B9ACE2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04" y="5238757"/>
            <a:ext cx="533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400" baseline="30000" dirty="0">
                <a:solidFill>
                  <a:srgbClr val="333333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5DCC15E2-CFAD-40FF-A015-7D51065A0214}"/>
              </a:ext>
            </a:extLst>
          </p:cNvPr>
          <p:cNvSpPr txBox="1">
            <a:spLocks/>
          </p:cNvSpPr>
          <p:nvPr/>
        </p:nvSpPr>
        <p:spPr bwMode="auto">
          <a:xfrm>
            <a:off x="152400" y="511059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FGS Risk Reduction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6F552D5-3554-4E70-BA30-8799D9C1A97D}"/>
              </a:ext>
            </a:extLst>
          </p:cNvPr>
          <p:cNvCxnSpPr/>
          <p:nvPr/>
        </p:nvCxnSpPr>
        <p:spPr bwMode="auto">
          <a:xfrm>
            <a:off x="8809892" y="2872154"/>
            <a:ext cx="914400" cy="914400"/>
          </a:xfrm>
          <a:prstGeom prst="bentConnector3">
            <a:avLst/>
          </a:prstGeom>
          <a:solidFill>
            <a:srgbClr val="FFFF99"/>
          </a:solidFill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0FE997B-3A38-46FB-AB5D-B638362A7390}"/>
              </a:ext>
            </a:extLst>
          </p:cNvPr>
          <p:cNvCxnSpPr>
            <a:cxnSpLocks/>
            <a:endCxn id="89" idx="0"/>
          </p:cNvCxnSpPr>
          <p:nvPr/>
        </p:nvCxnSpPr>
        <p:spPr bwMode="auto">
          <a:xfrm>
            <a:off x="5636097" y="3065585"/>
            <a:ext cx="1693160" cy="878708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AD62C3-8704-447D-982E-7181E54C4C36}"/>
              </a:ext>
            </a:extLst>
          </p:cNvPr>
          <p:cNvSpPr txBox="1"/>
          <p:nvPr/>
        </p:nvSpPr>
        <p:spPr>
          <a:xfrm>
            <a:off x="4241245" y="2652728"/>
            <a:ext cx="1924841" cy="6001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100" b="1" dirty="0">
                <a:solidFill>
                  <a:schemeClr val="tx1"/>
                </a:solidFill>
                <a:latin typeface="+mn-lt"/>
              </a:rPr>
              <a:t>Early-Stage Hazard with Potential for Hazard Escalation</a:t>
            </a:r>
          </a:p>
        </p:txBody>
      </p:sp>
    </p:spTree>
    <p:extLst>
      <p:ext uri="{BB962C8B-B14F-4D97-AF65-F5344CB8AC3E}">
        <p14:creationId xmlns:p14="http://schemas.microsoft.com/office/powerpoint/2010/main" val="287638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FGS Benefits – Fire Detection</a:t>
            </a:r>
          </a:p>
        </p:txBody>
      </p:sp>
      <p:graphicFrame>
        <p:nvGraphicFramePr>
          <p:cNvPr id="647247" name="Group 7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25463" y="1200150"/>
          <a:ext cx="8305800" cy="5000155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Risk Factor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Unmitigated Fire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Mitigated Fire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Fire Detection Performance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Delayed detection or no action taken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Early detection and rapid action taken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6542682"/>
                  </a:ext>
                </a:extLst>
              </a:tr>
              <a:tr h="82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Quantity Released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Limited only by fuel in process or human intervention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Reduced with automatic ESD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Fire Duration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Extended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Limited with automatic ESD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Fire Intensity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Inherent to fuel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Suppressed by deluge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Escalation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Potential flame impingement on process equipment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Minimized by ESD and Suppression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Life Safety Impact</a:t>
                      </a:r>
                    </a:p>
                  </a:txBody>
                  <a:tcPr marL="91452" marR="91452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Delayed evacuation, potential blocked escape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Improved opportunity for early egress and escape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966BE0-4C69-48CA-AF31-BB33023AFA5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884ACA-365D-4704-AB19-AF7EFC37C4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</p:spTree>
    <p:extLst>
      <p:ext uri="{BB962C8B-B14F-4D97-AF65-F5344CB8AC3E}">
        <p14:creationId xmlns:p14="http://schemas.microsoft.com/office/powerpoint/2010/main" val="427219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FGS Benefits – Gas Detection</a:t>
            </a:r>
          </a:p>
        </p:txBody>
      </p:sp>
      <p:graphicFrame>
        <p:nvGraphicFramePr>
          <p:cNvPr id="647247" name="Group 7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14348" y="1254369"/>
          <a:ext cx="8304213" cy="3784243"/>
        </p:xfrm>
        <a:graphic>
          <a:graphicData uri="http://schemas.openxmlformats.org/drawingml/2006/table">
            <a:tbl>
              <a:tblPr/>
              <a:tblGrid>
                <a:gridCol w="215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Risk Factor</a:t>
                      </a:r>
                    </a:p>
                  </a:txBody>
                  <a:tcPr marL="91434" marR="91434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Unmitigated Gas Release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Mitigated Gas Release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Gas Detection Performance</a:t>
                      </a:r>
                    </a:p>
                  </a:txBody>
                  <a:tcPr marL="91434" marR="91434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Delayed detection or no action taken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Early detection and rapid action taken</a:t>
                      </a:r>
                    </a:p>
                  </a:txBody>
                  <a:tcPr marL="91452" marR="91452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2650708"/>
                  </a:ext>
                </a:extLst>
              </a:tr>
              <a:tr h="7151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Quantity Released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Size of Gas Cloud</a:t>
                      </a:r>
                    </a:p>
                  </a:txBody>
                  <a:tcPr marL="91434" marR="91434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Limited only by fuel in process or human action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Reduced with automatic ESD and depressuring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Ignition Potential</a:t>
                      </a:r>
                    </a:p>
                  </a:txBody>
                  <a:tcPr marL="91434" marR="91434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Inherent to process environment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Minimized with ESD and electrical de-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energization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Vapor Cloud Explosion Potential</a:t>
                      </a:r>
                    </a:p>
                  </a:txBody>
                  <a:tcPr marL="91434" marR="91434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Large accumulation possible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Minimized with automatic ESD and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depressuring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Life Safety Impact</a:t>
                      </a:r>
                    </a:p>
                  </a:txBody>
                  <a:tcPr marL="91434" marR="91434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Delayed evacuation, potential blocked escape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Improved opportunity for early egress and escape</a:t>
                      </a:r>
                    </a:p>
                  </a:txBody>
                  <a:tcPr marL="91434" marR="91434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88DF0-F4BD-4EE1-B8FE-E2AFE4DB86C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CFA6A3F-6F42-46E6-B8A1-9E8CFFF27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65838" y="6553200"/>
            <a:ext cx="307816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 Kenexis Consulting Corporation - 2018</a:t>
            </a:r>
          </a:p>
        </p:txBody>
      </p:sp>
    </p:spTree>
    <p:extLst>
      <p:ext uri="{BB962C8B-B14F-4D97-AF65-F5344CB8AC3E}">
        <p14:creationId xmlns:p14="http://schemas.microsoft.com/office/powerpoint/2010/main" val="33724681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3333"/>
      </a:dk1>
      <a:lt1>
        <a:srgbClr val="FFFFFF"/>
      </a:lt1>
      <a:dk2>
        <a:srgbClr val="336699"/>
      </a:dk2>
      <a:lt2>
        <a:srgbClr val="808080"/>
      </a:lt2>
      <a:accent1>
        <a:srgbClr val="FFFFFF"/>
      </a:accent1>
      <a:accent2>
        <a:srgbClr val="336699"/>
      </a:accent2>
      <a:accent3>
        <a:srgbClr val="FFFFFF"/>
      </a:accent3>
      <a:accent4>
        <a:srgbClr val="2A2A2A"/>
      </a:accent4>
      <a:accent5>
        <a:srgbClr val="FFFFFF"/>
      </a:accent5>
      <a:accent6>
        <a:srgbClr val="2D5C8A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FDE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3333"/>
        </a:dk1>
        <a:lt1>
          <a:srgbClr val="FFFFFF"/>
        </a:lt1>
        <a:dk2>
          <a:srgbClr val="336699"/>
        </a:dk2>
        <a:lt2>
          <a:srgbClr val="808080"/>
        </a:lt2>
        <a:accent1>
          <a:srgbClr val="FFFFFF"/>
        </a:accent1>
        <a:accent2>
          <a:srgbClr val="336699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2D5C8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12249</TotalTime>
  <Words>2291</Words>
  <Application>Microsoft Office PowerPoint</Application>
  <PresentationFormat>On-screen Show (4:3)</PresentationFormat>
  <Paragraphs>583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ArialMT</vt:lpstr>
      <vt:lpstr>BankGothic Md BT</vt:lpstr>
      <vt:lpstr>Calibri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Presenter Introduction</vt:lpstr>
      <vt:lpstr>Safety Life-cycle 61511</vt:lpstr>
      <vt:lpstr>Fire &amp; Gas Systems (FGS) Challenges for Engineers</vt:lpstr>
      <vt:lpstr>PowerPoint Presentation</vt:lpstr>
      <vt:lpstr>TR 84.00.07-2018 Guidance on the Evaluation of Fire, Combustible Gas, and Toxic Gas System Effectiveness</vt:lpstr>
      <vt:lpstr>PowerPoint Presentation</vt:lpstr>
      <vt:lpstr>FGS Benefits – Fire Detection</vt:lpstr>
      <vt:lpstr>FGS Benefits – Gas Detection</vt:lpstr>
      <vt:lpstr>PowerPoint Presentation</vt:lpstr>
      <vt:lpstr>PowerPoint Presentation</vt:lpstr>
      <vt:lpstr>Fire Detection Philosophies</vt:lpstr>
      <vt:lpstr>PowerPoint Presentation</vt:lpstr>
      <vt:lpstr>PowerPoint Presentation</vt:lpstr>
      <vt:lpstr>Application of ISA TR 84.00.07</vt:lpstr>
      <vt:lpstr>Definitions </vt:lpstr>
      <vt:lpstr>PowerPoint Presentation</vt:lpstr>
      <vt:lpstr>PowerPoint Presentation</vt:lpstr>
      <vt:lpstr>PowerPoint Presentation</vt:lpstr>
      <vt:lpstr>Application Examples</vt:lpstr>
      <vt:lpstr>PowerPoint Presentation</vt:lpstr>
      <vt:lpstr>PowerPoint Presentation</vt:lpstr>
      <vt:lpstr>Scenario Coverage</vt:lpstr>
      <vt:lpstr>FGS engineering activities in a project workflow</vt:lpstr>
      <vt:lpstr>Application of ISA/IEC Standards to FGS</vt:lpstr>
      <vt:lpstr>PowerPoint Presentation</vt:lpstr>
      <vt:lpstr>PowerPoint Presentation</vt:lpstr>
      <vt:lpstr>Kenexis Effigy™</vt:lpstr>
      <vt:lpstr>Fire &amp; Gas Mapping Education</vt:lpstr>
    </vt:vector>
  </TitlesOfParts>
  <Company>Kenexis Consulting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Instrumented Systems Engineering</dc:title>
  <dc:subject>Part I: Risk Analysis and Safety Specifications</dc:subject>
  <dc:creator>Kevin J. Mitchell, Edward M. Marszal</dc:creator>
  <dc:description>Revision 04-2005</dc:description>
  <cp:lastModifiedBy>kevin mitchell</cp:lastModifiedBy>
  <cp:revision>1072</cp:revision>
  <cp:lastPrinted>2019-03-06T13:14:53Z</cp:lastPrinted>
  <dcterms:created xsi:type="dcterms:W3CDTF">2011-08-29T13:39:05Z</dcterms:created>
  <dcterms:modified xsi:type="dcterms:W3CDTF">2019-03-06T13:40:36Z</dcterms:modified>
</cp:coreProperties>
</file>